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3.xml" ContentType="application/vnd.openxmlformats-officedocument.presentationml.tag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2.xml" ContentType="application/vnd.openxmlformats-officedocument.presentationml.tags+xml"/>
  <Override PartName="/ppt/notesSlides/notesSlide42.xml" ContentType="application/vnd.openxmlformats-officedocument.presentationml.notesSlide+xml"/>
  <Override PartName="/ppt/tags/tag23.xml" ContentType="application/vnd.openxmlformats-officedocument.presentationml.tags+xml"/>
  <Override PartName="/ppt/notesSlides/notesSlide43.xml" ContentType="application/vnd.openxmlformats-officedocument.presentationml.notesSlide+xml"/>
  <Override PartName="/ppt/tags/tag24.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8.xml" ContentType="application/vnd.openxmlformats-officedocument.presentationml.notesSlide+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6"/>
  </p:notesMasterIdLst>
  <p:handoutMasterIdLst>
    <p:handoutMasterId r:id="rId117"/>
  </p:handoutMasterIdLst>
  <p:sldIdLst>
    <p:sldId id="726" r:id="rId7"/>
    <p:sldId id="757" r:id="rId8"/>
    <p:sldId id="758" r:id="rId9"/>
    <p:sldId id="1592" r:id="rId10"/>
    <p:sldId id="1572" r:id="rId11"/>
    <p:sldId id="1573" r:id="rId12"/>
    <p:sldId id="1593" r:id="rId13"/>
    <p:sldId id="695" r:id="rId14"/>
    <p:sldId id="696" r:id="rId15"/>
    <p:sldId id="697" r:id="rId16"/>
    <p:sldId id="913" r:id="rId17"/>
    <p:sldId id="977" r:id="rId18"/>
    <p:sldId id="978" r:id="rId19"/>
    <p:sldId id="979" r:id="rId20"/>
    <p:sldId id="698" r:id="rId21"/>
    <p:sldId id="699" r:id="rId22"/>
    <p:sldId id="1001" r:id="rId23"/>
    <p:sldId id="1564" r:id="rId24"/>
    <p:sldId id="700" r:id="rId25"/>
    <p:sldId id="701" r:id="rId26"/>
    <p:sldId id="702" r:id="rId27"/>
    <p:sldId id="999" r:id="rId28"/>
    <p:sldId id="1020" r:id="rId29"/>
    <p:sldId id="260" r:id="rId30"/>
    <p:sldId id="257" r:id="rId31"/>
    <p:sldId id="1597" r:id="rId32"/>
    <p:sldId id="1598" r:id="rId33"/>
    <p:sldId id="558" r:id="rId34"/>
    <p:sldId id="560" r:id="rId35"/>
    <p:sldId id="561" r:id="rId36"/>
    <p:sldId id="823" r:id="rId37"/>
    <p:sldId id="824" r:id="rId38"/>
    <p:sldId id="825" r:id="rId39"/>
    <p:sldId id="826" r:id="rId40"/>
    <p:sldId id="827" r:id="rId41"/>
    <p:sldId id="828" r:id="rId42"/>
    <p:sldId id="829" r:id="rId43"/>
    <p:sldId id="830" r:id="rId44"/>
    <p:sldId id="831" r:id="rId45"/>
    <p:sldId id="832" r:id="rId46"/>
    <p:sldId id="833" r:id="rId47"/>
    <p:sldId id="834" r:id="rId48"/>
    <p:sldId id="971" r:id="rId49"/>
    <p:sldId id="1599" r:id="rId50"/>
    <p:sldId id="980" r:id="rId51"/>
    <p:sldId id="982" r:id="rId52"/>
    <p:sldId id="983" r:id="rId53"/>
    <p:sldId id="985" r:id="rId54"/>
    <p:sldId id="986" r:id="rId55"/>
    <p:sldId id="987" r:id="rId56"/>
    <p:sldId id="988" r:id="rId57"/>
    <p:sldId id="989" r:id="rId58"/>
    <p:sldId id="557" r:id="rId59"/>
    <p:sldId id="593" r:id="rId60"/>
    <p:sldId id="747" r:id="rId61"/>
    <p:sldId id="984" r:id="rId62"/>
    <p:sldId id="730" r:id="rId63"/>
    <p:sldId id="861" r:id="rId64"/>
    <p:sldId id="862" r:id="rId65"/>
    <p:sldId id="863" r:id="rId66"/>
    <p:sldId id="1640" r:id="rId67"/>
    <p:sldId id="731" r:id="rId68"/>
    <p:sldId id="748" r:id="rId69"/>
    <p:sldId id="733" r:id="rId70"/>
    <p:sldId id="734" r:id="rId71"/>
    <p:sldId id="738" r:id="rId72"/>
    <p:sldId id="1594" r:id="rId73"/>
    <p:sldId id="1595" r:id="rId74"/>
    <p:sldId id="1570" r:id="rId75"/>
    <p:sldId id="1571" r:id="rId76"/>
    <p:sldId id="739" r:id="rId77"/>
    <p:sldId id="1723" r:id="rId78"/>
    <p:sldId id="1644" r:id="rId79"/>
    <p:sldId id="1645" r:id="rId80"/>
    <p:sldId id="1646" r:id="rId81"/>
    <p:sldId id="916" r:id="rId82"/>
    <p:sldId id="917" r:id="rId83"/>
    <p:sldId id="937" r:id="rId84"/>
    <p:sldId id="938" r:id="rId85"/>
    <p:sldId id="941" r:id="rId86"/>
    <p:sldId id="942" r:id="rId87"/>
    <p:sldId id="918" r:id="rId88"/>
    <p:sldId id="920" r:id="rId89"/>
    <p:sldId id="921" r:id="rId90"/>
    <p:sldId id="925" r:id="rId91"/>
    <p:sldId id="927" r:id="rId92"/>
    <p:sldId id="928" r:id="rId93"/>
    <p:sldId id="933" r:id="rId94"/>
    <p:sldId id="935" r:id="rId95"/>
    <p:sldId id="936" r:id="rId96"/>
    <p:sldId id="946" r:id="rId97"/>
    <p:sldId id="1007" r:id="rId98"/>
    <p:sldId id="1006" r:id="rId99"/>
    <p:sldId id="947" r:id="rId100"/>
    <p:sldId id="1009" r:id="rId101"/>
    <p:sldId id="1008" r:id="rId102"/>
    <p:sldId id="954" r:id="rId103"/>
    <p:sldId id="955" r:id="rId104"/>
    <p:sldId id="1566" r:id="rId105"/>
    <p:sldId id="1565" r:id="rId106"/>
    <p:sldId id="1578" r:id="rId107"/>
    <p:sldId id="1596" r:id="rId108"/>
    <p:sldId id="503" r:id="rId109"/>
    <p:sldId id="990" r:id="rId110"/>
    <p:sldId id="991" r:id="rId111"/>
    <p:sldId id="993" r:id="rId112"/>
    <p:sldId id="994" r:id="rId113"/>
    <p:sldId id="996" r:id="rId114"/>
    <p:sldId id="975" r:id="rId115"/>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43" autoAdjust="0"/>
    <p:restoredTop sz="94660"/>
  </p:normalViewPr>
  <p:slideViewPr>
    <p:cSldViewPr>
      <p:cViewPr varScale="1">
        <p:scale>
          <a:sx n="84" d="100"/>
          <a:sy n="84" d="100"/>
        </p:scale>
        <p:origin x="180" y="96"/>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043"/>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handoutMaster" Target="handoutMasters/handoutMaster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viewProps" Target="viewProp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Times New Roman" panose="02020603050405020304" pitchFamily="18" charset="0"/>
              <a:ea typeface="標楷體" pitchFamily="65" charset="-120"/>
              <a:cs typeface="Times New Roman" panose="02020603050405020304" pitchFamily="18" charset="0"/>
            </a:rPr>
            <a:t>115</a:t>
          </a:r>
          <a:r>
            <a:rPr lang="zh-TW" altLang="en-US" sz="2000" dirty="0">
              <a:latin typeface="Times New Roman" panose="02020603050405020304" pitchFamily="18" charset="0"/>
              <a:ea typeface="標楷體" pitchFamily="65" charset="-120"/>
              <a:cs typeface="Times New Roman" panose="02020603050405020304" pitchFamily="18" charset="0"/>
            </a:rPr>
            <a:t>學年度桃連區特色招生甄選</a:t>
          </a:r>
        </a:p>
      </dgm:t>
    </dgm:pt>
    <dgm:pt modelId="{83CD7FB1-65A5-4620-A94D-7E1A4C92B777}" type="parTrans" cxnId="{41D125F7-4F59-44F9-B8B1-BE12B712D02E}">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88A2C6E5-2988-49BF-B1B1-289F0A496B89}" type="sibTrans" cxnId="{41D125F7-4F59-44F9-B8B1-BE12B712D02E}">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A7112B98-6EF3-4FE7-BF3D-C59D1B368008}">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考試分發</a:t>
          </a:r>
          <a:endParaRPr lang="en-US" altLang="zh-TW" sz="2800" dirty="0">
            <a:latin typeface="Times New Roman" panose="02020603050405020304" pitchFamily="18" charset="0"/>
            <a:ea typeface="標楷體" pitchFamily="65" charset="-120"/>
            <a:cs typeface="Times New Roman" panose="02020603050405020304" pitchFamily="18" charset="0"/>
          </a:endParaRPr>
        </a:p>
        <a:p>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60</a:t>
          </a:r>
          <a:r>
            <a:rPr lang="zh-TW" altLang="en-US" sz="2800" dirty="0">
              <a:latin typeface="Times New Roman" panose="02020603050405020304" pitchFamily="18" charset="0"/>
              <a:ea typeface="標楷體" pitchFamily="65" charset="-120"/>
              <a:cs typeface="Times New Roman" panose="02020603050405020304" pitchFamily="18" charset="0"/>
            </a:rPr>
            <a:t>個名額</a:t>
          </a:r>
          <a:endParaRPr lang="en-US" altLang="zh-TW" sz="2800" dirty="0">
            <a:latin typeface="Times New Roman" panose="02020603050405020304" pitchFamily="18" charset="0"/>
            <a:ea typeface="標楷體" pitchFamily="65" charset="-120"/>
            <a:cs typeface="Times New Roman" panose="02020603050405020304" pitchFamily="18" charset="0"/>
          </a:endParaRPr>
        </a:p>
      </dgm:t>
    </dgm:pt>
    <dgm:pt modelId="{D565FFC9-7E5F-4E16-B5CB-8356BB01A266}" type="parTrans" cxnId="{B0DBCE13-AB09-4A29-B70A-02676696CE97}">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C5566B29-EA1D-499F-BCA4-71D0AE10D7B6}" type="sibTrans" cxnId="{B0DBCE13-AB09-4A29-B70A-02676696CE97}">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163E3733-E3DE-4603-B81D-A07920279013}">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專業群科</a:t>
          </a:r>
          <a:r>
            <a:rPr lang="en-US" altLang="zh-TW" sz="2800" dirty="0">
              <a:latin typeface="Times New Roman" panose="02020603050405020304" pitchFamily="18" charset="0"/>
              <a:ea typeface="標楷體" pitchFamily="65" charset="-120"/>
              <a:cs typeface="Times New Roman" panose="02020603050405020304" pitchFamily="18" charset="0"/>
            </a:rPr>
            <a:t>-67</a:t>
          </a:r>
          <a:r>
            <a:rPr lang="zh-TW" altLang="en-US" sz="2800" dirty="0">
              <a:latin typeface="Times New Roman" panose="02020603050405020304" pitchFamily="18" charset="0"/>
              <a:ea typeface="標楷體" pitchFamily="65" charset="-120"/>
              <a:cs typeface="Times New Roman" panose="02020603050405020304" pitchFamily="18" charset="0"/>
            </a:rPr>
            <a:t>科</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2015</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6CB1DB07-AA8B-4C48-A29B-559FCF6B1F87}" type="parTrans" cxnId="{D0D89CFF-2DDC-42B9-97EF-165D11C67010}">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EEB7CB51-D528-4B27-BF94-CC9191BAC249}" type="sibTrans" cxnId="{D0D89CFF-2DDC-42B9-97EF-165D11C67010}">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6549D92B-83E7-4382-BCE2-AD411F4B9095}">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科學班</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班</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97738555-1C5B-4877-B0B6-5F0D62AC8F85}" type="parTrans" cxnId="{DE024195-E350-41E0-843C-07E1C18E238A}">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4C9B512C-8C6C-417C-9FE7-3CA82609C85E}" type="sibTrans" cxnId="{DE024195-E350-41E0-843C-07E1C18E238A}">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B2B8C07D-43F5-4C65-A23A-D2D80650E3E0}">
      <dgm:prSet phldrT="[文字]" custT="1"/>
      <dgm:spPr/>
      <dgm:t>
        <a:bodyPr/>
        <a:lstStyle/>
        <a:p>
          <a:pPr algn="l"/>
          <a:r>
            <a:rPr lang="zh-TW" altLang="en-US" sz="2400" dirty="0">
              <a:latin typeface="Times New Roman" panose="02020603050405020304" pitchFamily="18" charset="0"/>
              <a:ea typeface="標楷體" pitchFamily="65" charset="-120"/>
              <a:cs typeface="Times New Roman" panose="02020603050405020304" pitchFamily="18" charset="0"/>
            </a:rPr>
            <a:t>體育班</a:t>
          </a:r>
          <a:r>
            <a:rPr lang="en-US" altLang="zh-TW" sz="2400" dirty="0">
              <a:latin typeface="Times New Roman" panose="02020603050405020304" pitchFamily="18" charset="0"/>
              <a:ea typeface="標楷體" pitchFamily="65" charset="-120"/>
              <a:cs typeface="Times New Roman" panose="02020603050405020304" pitchFamily="18" charset="0"/>
            </a:rPr>
            <a:t>-15</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472</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dirty="0">
              <a:latin typeface="Times New Roman" panose="02020603050405020304" pitchFamily="18" charset="0"/>
              <a:ea typeface="標楷體" pitchFamily="65" charset="-120"/>
              <a:cs typeface="Times New Roman" panose="02020603050405020304" pitchFamily="18" charset="0"/>
            </a:rPr>
            <a:t>-4</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100</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dirty="0">
              <a:latin typeface="Times New Roman" panose="02020603050405020304" pitchFamily="18" charset="0"/>
              <a:ea typeface="標楷體" pitchFamily="65" charset="-120"/>
              <a:cs typeface="Times New Roman" panose="02020603050405020304" pitchFamily="18" charset="0"/>
            </a:rPr>
            <a:t>-3</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75</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dirty="0">
              <a:latin typeface="Times New Roman" panose="02020603050405020304" pitchFamily="18" charset="0"/>
              <a:ea typeface="標楷體" pitchFamily="65" charset="-120"/>
              <a:cs typeface="Times New Roman" panose="02020603050405020304" pitchFamily="18" charset="0"/>
            </a:rPr>
            <a:t>-1</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25</a:t>
          </a:r>
          <a:r>
            <a:rPr lang="zh-TW" altLang="en-US" sz="2400" dirty="0">
              <a:latin typeface="Times New Roman" panose="02020603050405020304" pitchFamily="18" charset="0"/>
              <a:ea typeface="標楷體" pitchFamily="65" charset="-120"/>
              <a:cs typeface="Times New Roman" panose="02020603050405020304" pitchFamily="18" charset="0"/>
            </a:rPr>
            <a:t>個名額</a:t>
          </a:r>
        </a:p>
      </dgm:t>
    </dgm:pt>
    <dgm:pt modelId="{477E55E1-8396-468B-AFE0-22BEDD77F5B7}" type="parTrans" cxnId="{6D7DEF88-D32A-4953-A58A-951ACC9EE33F}">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DACF4943-C3D6-4084-BAB5-AE5B368DB4A7}" type="sibTrans" cxnId="{6D7DEF88-D32A-4953-A58A-951ACC9EE33F}">
      <dgm:prSet/>
      <dgm:spPr/>
      <dgm:t>
        <a:bodyPr/>
        <a:lstStyle/>
        <a:p>
          <a:endParaRPr lang="zh-TW" altLang="en-US" sz="2000">
            <a:latin typeface="Times New Roman" panose="02020603050405020304" pitchFamily="18" charset="0"/>
            <a:ea typeface="標楷體" pitchFamily="65" charset="-120"/>
            <a:cs typeface="Times New Roman" panose="02020603050405020304" pitchFamily="18" charset="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endParaRPr lang="zh-TW" altLang="en-US" sz="3600" b="1" u="sng" cap="none" spc="0" baseline="0" dirty="0">
            <a:ln w="19050">
              <a:solidFill>
                <a:schemeClr val="tx2">
                  <a:tint val="1000"/>
                </a:schemeClr>
              </a:solidFill>
              <a:prstDash val="solid"/>
            </a:ln>
            <a:solidFill>
              <a:schemeClr val="accent3"/>
            </a:solidFill>
            <a:effectLst/>
            <a:latin typeface="+mj-ea"/>
            <a:ea typeface="+mj-ea"/>
          </a:endParaRP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endPar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endPar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考試分發</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a:p>
          <a:pPr marL="0" lvl="0" indent="0" algn="ctr" defTabSz="1244600">
            <a:lnSpc>
              <a:spcPct val="90000"/>
            </a:lnSpc>
            <a:spcBef>
              <a:spcPct val="0"/>
            </a:spcBef>
            <a:spcAft>
              <a:spcPct val="35000"/>
            </a:spcAft>
            <a:buNone/>
          </a:pP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60</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專業群科</a:t>
          </a:r>
          <a:r>
            <a:rPr lang="en-US" altLang="zh-TW" sz="2800" kern="1200" dirty="0">
              <a:latin typeface="Times New Roman" panose="02020603050405020304" pitchFamily="18" charset="0"/>
              <a:ea typeface="標楷體" pitchFamily="65" charset="-120"/>
              <a:cs typeface="Times New Roman" panose="02020603050405020304" pitchFamily="18" charset="0"/>
            </a:rPr>
            <a:t>-67</a:t>
          </a:r>
          <a:r>
            <a:rPr lang="zh-TW" altLang="en-US" sz="2800" kern="1200" dirty="0">
              <a:latin typeface="Times New Roman" panose="02020603050405020304" pitchFamily="18" charset="0"/>
              <a:ea typeface="標楷體" pitchFamily="65" charset="-120"/>
              <a:cs typeface="Times New Roman" panose="02020603050405020304" pitchFamily="18" charset="0"/>
            </a:rPr>
            <a:t>科</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2015</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科學班</a:t>
          </a:r>
          <a:r>
            <a:rPr lang="en-US" altLang="zh-TW" sz="2800" kern="1200" dirty="0">
              <a:latin typeface="Times New Roman" panose="02020603050405020304" pitchFamily="18" charset="0"/>
              <a:ea typeface="標楷體" pitchFamily="65" charset="-120"/>
              <a:cs typeface="Times New Roman" panose="02020603050405020304" pitchFamily="18" charset="0"/>
            </a:rPr>
            <a:t>-1</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Times New Roman" panose="02020603050405020304" pitchFamily="18" charset="0"/>
              <a:ea typeface="標楷體" pitchFamily="65" charset="-120"/>
              <a:cs typeface="Times New Roman" panose="02020603050405020304" pitchFamily="18" charset="0"/>
            </a:rPr>
            <a:t>體育班</a:t>
          </a:r>
          <a:r>
            <a:rPr lang="en-US" altLang="zh-TW" sz="2400" kern="1200" dirty="0">
              <a:latin typeface="Times New Roman" panose="02020603050405020304" pitchFamily="18" charset="0"/>
              <a:ea typeface="標楷體" pitchFamily="65" charset="-120"/>
              <a:cs typeface="Times New Roman" panose="02020603050405020304" pitchFamily="18" charset="0"/>
            </a:rPr>
            <a:t>-15</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472</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kern="1200" dirty="0">
              <a:latin typeface="Times New Roman" panose="02020603050405020304" pitchFamily="18" charset="0"/>
              <a:ea typeface="標楷體" pitchFamily="65" charset="-120"/>
              <a:cs typeface="Times New Roman" panose="02020603050405020304" pitchFamily="18" charset="0"/>
            </a:rPr>
            <a:t>-4</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100</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kern="1200" dirty="0">
              <a:latin typeface="Times New Roman" panose="02020603050405020304" pitchFamily="18" charset="0"/>
              <a:ea typeface="標楷體" pitchFamily="65" charset="-120"/>
              <a:cs typeface="Times New Roman" panose="02020603050405020304" pitchFamily="18" charset="0"/>
            </a:rPr>
            <a:t>-3</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75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kern="1200" dirty="0">
              <a:latin typeface="Times New Roman" panose="02020603050405020304" pitchFamily="18" charset="0"/>
              <a:ea typeface="標楷體" pitchFamily="65" charset="-120"/>
              <a:cs typeface="Times New Roman" panose="02020603050405020304" pitchFamily="18" charset="0"/>
            </a:rPr>
            <a:t>-1</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25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Times New Roman" panose="02020603050405020304" pitchFamily="18" charset="0"/>
              <a:ea typeface="標楷體" pitchFamily="65" charset="-120"/>
              <a:cs typeface="Times New Roman" panose="02020603050405020304" pitchFamily="18" charset="0"/>
            </a:rPr>
            <a:t>115</a:t>
          </a:r>
          <a:r>
            <a:rPr lang="zh-TW" altLang="en-US" sz="2000" kern="1200" dirty="0">
              <a:latin typeface="Times New Roman" panose="02020603050405020304" pitchFamily="18" charset="0"/>
              <a:ea typeface="標楷體" pitchFamily="65" charset="-120"/>
              <a:cs typeface="Times New Roman" panose="02020603050405020304" pitchFamily="18" charset="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3104647" y="0"/>
          <a:ext cx="2077414"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3104647" y="217124"/>
        <a:ext cx="1426043" cy="1302742"/>
      </dsp:txXfrm>
    </dsp:sp>
    <dsp:sp modelId="{50818BBC-F477-4D9E-837A-21259D15C457}">
      <dsp:nvSpPr>
        <dsp:cNvPr id="0" name=""/>
        <dsp:cNvSpPr/>
      </dsp:nvSpPr>
      <dsp:spPr>
        <a:xfrm>
          <a:off x="1350" y="0"/>
          <a:ext cx="3103296"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endParaRPr lang="zh-TW" altLang="en-US" sz="3600" b="1" u="sng" kern="1200" cap="none" spc="0" baseline="0" dirty="0">
            <a:ln w="19050">
              <a:solidFill>
                <a:schemeClr val="tx2">
                  <a:tint val="1000"/>
                </a:schemeClr>
              </a:solidFill>
              <a:prstDash val="solid"/>
            </a:ln>
            <a:solidFill>
              <a:schemeClr val="accent3"/>
            </a:solidFill>
            <a:effectLst/>
            <a:latin typeface="+mj-ea"/>
            <a:ea typeface="+mj-ea"/>
          </a:endParaRPr>
        </a:p>
      </dsp:txBody>
      <dsp:txXfrm>
        <a:off x="86143" y="84793"/>
        <a:ext cx="2933710" cy="1567404"/>
      </dsp:txXfrm>
    </dsp:sp>
    <dsp:sp modelId="{B9BF2826-A93F-484E-809F-0952285A6A23}">
      <dsp:nvSpPr>
        <dsp:cNvPr id="0" name=""/>
        <dsp:cNvSpPr/>
      </dsp:nvSpPr>
      <dsp:spPr>
        <a:xfrm>
          <a:off x="3094195" y="1910689"/>
          <a:ext cx="2088060"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3094195" y="2127813"/>
        <a:ext cx="1436689" cy="1302742"/>
      </dsp:txXfrm>
    </dsp:sp>
    <dsp:sp modelId="{09D89B46-01BD-4CE7-8FF2-34FB9ACC1234}">
      <dsp:nvSpPr>
        <dsp:cNvPr id="0" name=""/>
        <dsp:cNvSpPr/>
      </dsp:nvSpPr>
      <dsp:spPr>
        <a:xfrm>
          <a:off x="613" y="1957171"/>
          <a:ext cx="3093038"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endPar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dsp:txBody>
      <dsp:txXfrm>
        <a:off x="85406" y="2041964"/>
        <a:ext cx="2923452" cy="1567404"/>
      </dsp:txXfrm>
    </dsp:sp>
    <dsp:sp modelId="{413D0A37-9639-43F8-AAA7-6563C960F0FF}">
      <dsp:nvSpPr>
        <dsp:cNvPr id="0" name=""/>
        <dsp:cNvSpPr/>
      </dsp:nvSpPr>
      <dsp:spPr>
        <a:xfrm>
          <a:off x="2959181" y="3821378"/>
          <a:ext cx="208672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959181" y="4038502"/>
        <a:ext cx="1435354" cy="1302742"/>
      </dsp:txXfrm>
    </dsp:sp>
    <dsp:sp modelId="{BDD9785E-5988-4D9A-BEBF-25DE815D2930}">
      <dsp:nvSpPr>
        <dsp:cNvPr id="0" name=""/>
        <dsp:cNvSpPr/>
      </dsp:nvSpPr>
      <dsp:spPr>
        <a:xfrm>
          <a:off x="26411" y="3821378"/>
          <a:ext cx="3089289"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endPar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dsp:txBody>
      <dsp:txXfrm>
        <a:off x="111204" y="3906171"/>
        <a:ext cx="2919703" cy="156740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2026/3/27</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3/27/2026</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8</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14</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15</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50</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63</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4875"/>
            <a:ext cx="5435600" cy="4467225"/>
          </a:xfrm>
          <a:noFill/>
          <a:ln/>
        </p:spPr>
        <p:txBody>
          <a:bodyPr lIns="91419" tIns="45709" rIns="91419" bIns="45709"/>
          <a:lstStyle/>
          <a:p>
            <a:pPr eaLnBrk="1" hangingPunct="1"/>
            <a:endParaRPr lang="zh-TW" altLang="en-US"/>
          </a:p>
        </p:txBody>
      </p:sp>
    </p:spTree>
    <p:extLst>
      <p:ext uri="{BB962C8B-B14F-4D97-AF65-F5344CB8AC3E}">
        <p14:creationId xmlns:p14="http://schemas.microsoft.com/office/powerpoint/2010/main" val="287455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76</a:t>
            </a:fld>
            <a:endParaRPr lang="en-US" altLang="zh-TW"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92</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93</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94</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95</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96</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15.30%~15.81%  3062</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3165</a:t>
            </a:r>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97</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強調作文少一分</a:t>
            </a:r>
            <a:endParaRPr lang="en-US" altLang="zh-TW" sz="1200" dirty="0">
              <a:latin typeface="標楷體" pitchFamily="65" charset="-120"/>
              <a:ea typeface="標楷體" pitchFamily="65" charset="-120"/>
            </a:endParaRPr>
          </a:p>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24.44%~24.93%  4891</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4990</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98</a:t>
            </a:fld>
            <a:endParaRPr kumimoji="0" lang="en-US" altLang="zh-TW" sz="1200">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42.54%~43.03%  8516~8615</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38.83﹪~39.34﹪  7945</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8050</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7985504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107</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108</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3/27/2026</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3/27/2026</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3/27/2026</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3/27/2026</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3/27/2026</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3/27/2026</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3/27/2026</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3/27/2026</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3/27/2026</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3/27/2026</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2026/3/27</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2026/3/27</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2026/3/27</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2026/3/27</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2026/3/27</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2026/3/27</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2026/3/27</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2026/3/27</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2026/3/27</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2026/3/27</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2026/3/27</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2026/3/27</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2026/3/27</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2026/3/27</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2026/3/27</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2026/3/27</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2026/3/27</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2026/3/27</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2026/3/27</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2026/3/27</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3/27/2026</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2026/3/27</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2026/3/27</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3/27/2026</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2026/3/27</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21.png"/><Relationship Id="rId7" Type="http://schemas.openxmlformats.org/officeDocument/2006/relationships/slide" Target="slide28.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9.xml"/><Relationship Id="rId5" Type="http://schemas.openxmlformats.org/officeDocument/2006/relationships/slide" Target="slide8.xml"/><Relationship Id="rId10" Type="http://schemas.openxmlformats.org/officeDocument/2006/relationships/slide" Target="slide104.xml"/><Relationship Id="rId4" Type="http://schemas.openxmlformats.org/officeDocument/2006/relationships/slide" Target="slide3.xml"/><Relationship Id="rId9" Type="http://schemas.openxmlformats.org/officeDocument/2006/relationships/slide" Target="slide4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9.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s://www.lysh.tyc.edu.tw/" TargetMode="Externa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9.jpeg"/><Relationship Id="rId1" Type="http://schemas.openxmlformats.org/officeDocument/2006/relationships/slideLayout" Target="../slideLayouts/slideLayout25.xml"/><Relationship Id="rId4" Type="http://schemas.openxmlformats.org/officeDocument/2006/relationships/image" Target="../media/image40.jpeg"/></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9.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0.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9.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9.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0.jpe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49.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9.xml"/><Relationship Id="rId5" Type="http://schemas.openxmlformats.org/officeDocument/2006/relationships/image" Target="../media/image48.jpeg"/><Relationship Id="rId4" Type="http://schemas.openxmlformats.org/officeDocument/2006/relationships/image" Target="../media/image50.jpe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20.xml"/><Relationship Id="rId5" Type="http://schemas.openxmlformats.org/officeDocument/2006/relationships/image" Target="../media/image52.jpeg"/><Relationship Id="rId4" Type="http://schemas.openxmlformats.org/officeDocument/2006/relationships/image" Target="../media/image51.jpe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1.xml"/><Relationship Id="rId4" Type="http://schemas.openxmlformats.org/officeDocument/2006/relationships/image" Target="../media/image53.jpeg"/></Relationships>
</file>

<file path=ppt/slides/_rels/slide8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8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58.jpeg"/></Relationships>
</file>

<file path=ppt/slides/_rels/slide8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8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8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9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1.jpeg"/></Relationships>
</file>

<file path=ppt/slides/_rels/slide9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73.jpeg"/></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6.jpeg"/></Relationships>
</file>

<file path=ppt/slides/_rels/slide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78.jpeg"/></Relationships>
</file>

<file path=ppt/slides/_rels/slide9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image" Target="../media/image82.png"/></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23.xml"/><Relationship Id="rId4" Type="http://schemas.openxmlformats.org/officeDocument/2006/relationships/image" Target="../media/image83.pn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84.png"/></Relationships>
</file>

<file path=ppt/slides/_rels/slide10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5.jpeg"/></Relationships>
</file>

<file path=ppt/slides/_rels/slide10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7.jpeg"/><Relationship Id="rId1" Type="http://schemas.openxmlformats.org/officeDocument/2006/relationships/slideLayout" Target="../slideLayouts/slideLayout25.xml"/><Relationship Id="rId4" Type="http://schemas.openxmlformats.org/officeDocument/2006/relationships/image" Target="../media/image88.jpeg"/></Relationships>
</file>

<file path=ppt/slides/_rels/slide105.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46.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91.png"/><Relationship Id="rId4" Type="http://schemas.openxmlformats.org/officeDocument/2006/relationships/image" Target="../media/image90.png"/></Relationships>
</file>

<file path=ppt/slides/_rels/slide106.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diagramLayout" Target="../diagrams/layout17.xml"/><Relationship Id="rId7" Type="http://schemas.openxmlformats.org/officeDocument/2006/relationships/image" Target="../media/image92.png"/><Relationship Id="rId2" Type="http://schemas.openxmlformats.org/officeDocument/2006/relationships/diagramData" Target="../diagrams/data17.xml"/><Relationship Id="rId1" Type="http://schemas.openxmlformats.org/officeDocument/2006/relationships/slideLayout" Target="../slideLayouts/slideLayout40.xml"/><Relationship Id="rId6" Type="http://schemas.microsoft.com/office/2007/relationships/diagramDrawing" Target="../diagrams/drawing17.xml"/><Relationship Id="rId11" Type="http://schemas.openxmlformats.org/officeDocument/2006/relationships/image" Target="../media/image29.png"/><Relationship Id="rId5" Type="http://schemas.openxmlformats.org/officeDocument/2006/relationships/diagramColors" Target="../diagrams/colors17.xml"/><Relationship Id="rId10" Type="http://schemas.openxmlformats.org/officeDocument/2006/relationships/image" Target="../media/image95.png"/><Relationship Id="rId4" Type="http://schemas.openxmlformats.org/officeDocument/2006/relationships/diagramQuickStyle" Target="../diagrams/quickStyle17.xml"/><Relationship Id="rId9" Type="http://schemas.openxmlformats.org/officeDocument/2006/relationships/image" Target="../media/image94.png"/></Relationships>
</file>

<file path=ppt/slides/_rels/slide107.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96.jpeg"/><Relationship Id="rId7" Type="http://schemas.openxmlformats.org/officeDocument/2006/relationships/diagramColors" Target="../diagrams/colors18.xml"/><Relationship Id="rId2" Type="http://schemas.openxmlformats.org/officeDocument/2006/relationships/notesSlide" Target="../notesSlides/notesSlide47.xml"/><Relationship Id="rId1" Type="http://schemas.openxmlformats.org/officeDocument/2006/relationships/slideLayout" Target="../slideLayouts/slideLayout40.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 Id="rId9" Type="http://schemas.openxmlformats.org/officeDocument/2006/relationships/image" Target="../media/image29.png"/></Relationships>
</file>

<file path=ppt/slides/_rels/slide10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57.xml"/></Relationships>
</file>

<file path=ppt/slides/_rels/slide10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46.xml"/><Relationship Id="rId1" Type="http://schemas.openxmlformats.org/officeDocument/2006/relationships/tags" Target="../tags/tag25.xml"/><Relationship Id="rId4" Type="http://schemas.openxmlformats.org/officeDocument/2006/relationships/image" Target="../media/image9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 y="0"/>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911424" y="1819460"/>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宣講講師：南崁高中 費聿山</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27</a:t>
            </a:r>
            <a:r>
              <a:rPr kumimoji="0" lang="zh-TW" altLang="en-US" b="1">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endPar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407368" y="238336"/>
            <a:ext cx="11593288" cy="1571452"/>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zh-TW" altLang="en-US"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看見天賦，看見需要：</a:t>
            </a:r>
            <a:endParaRPr kumimoji="0" lang="en-US" altLang="zh-TW"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r>
              <a:rPr kumimoji="0" lang="en-US" altLang="zh-TW" sz="3600" dirty="0">
                <a:solidFill>
                  <a:srgbClr val="000099"/>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115</a:t>
            </a:r>
            <a:r>
              <a:rPr kumimoji="0" lang="zh-TW" altLang="en-US"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年桃連區適性入學策略與生涯規劃實務</a:t>
            </a:r>
            <a:endPar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115</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18</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19</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在中央大學舉辦。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236124867"/>
              </p:ext>
            </p:extLst>
          </p:nvPr>
        </p:nvGraphicFramePr>
        <p:xfrm>
          <a:off x="695400" y="1700808"/>
          <a:ext cx="11017224" cy="4617513"/>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1749272120"/>
                    </a:ext>
                  </a:extLst>
                </a:gridCol>
                <a:gridCol w="1224136">
                  <a:extLst>
                    <a:ext uri="{9D8B030D-6E8A-4147-A177-3AD203B41FA5}">
                      <a16:colId xmlns:a16="http://schemas.microsoft.com/office/drawing/2014/main" val="451645924"/>
                    </a:ext>
                  </a:extLst>
                </a:gridCol>
                <a:gridCol w="1224136">
                  <a:extLst>
                    <a:ext uri="{9D8B030D-6E8A-4147-A177-3AD203B41FA5}">
                      <a16:colId xmlns:a16="http://schemas.microsoft.com/office/drawing/2014/main" val="3525393087"/>
                    </a:ext>
                  </a:extLst>
                </a:gridCol>
                <a:gridCol w="1224136">
                  <a:extLst>
                    <a:ext uri="{9D8B030D-6E8A-4147-A177-3AD203B41FA5}">
                      <a16:colId xmlns:a16="http://schemas.microsoft.com/office/drawing/2014/main" val="2460405694"/>
                    </a:ext>
                  </a:extLst>
                </a:gridCol>
                <a:gridCol w="1224136">
                  <a:extLst>
                    <a:ext uri="{9D8B030D-6E8A-4147-A177-3AD203B41FA5}">
                      <a16:colId xmlns:a16="http://schemas.microsoft.com/office/drawing/2014/main" val="2216049106"/>
                    </a:ext>
                  </a:extLst>
                </a:gridCol>
                <a:gridCol w="1224136">
                  <a:extLst>
                    <a:ext uri="{9D8B030D-6E8A-4147-A177-3AD203B41FA5}">
                      <a16:colId xmlns:a16="http://schemas.microsoft.com/office/drawing/2014/main" val="4155473971"/>
                    </a:ext>
                  </a:extLst>
                </a:gridCol>
                <a:gridCol w="1224136">
                  <a:extLst>
                    <a:ext uri="{9D8B030D-6E8A-4147-A177-3AD203B41FA5}">
                      <a16:colId xmlns:a16="http://schemas.microsoft.com/office/drawing/2014/main" val="1941224194"/>
                    </a:ext>
                  </a:extLst>
                </a:gridCol>
                <a:gridCol w="1224136">
                  <a:extLst>
                    <a:ext uri="{9D8B030D-6E8A-4147-A177-3AD203B41FA5}">
                      <a16:colId xmlns:a16="http://schemas.microsoft.com/office/drawing/2014/main" val="482262621"/>
                    </a:ext>
                  </a:extLst>
                </a:gridCol>
                <a:gridCol w="1224136">
                  <a:extLst>
                    <a:ext uri="{9D8B030D-6E8A-4147-A177-3AD203B41FA5}">
                      <a16:colId xmlns:a16="http://schemas.microsoft.com/office/drawing/2014/main" val="3606009225"/>
                    </a:ext>
                  </a:extLst>
                </a:gridCol>
              </a:tblGrid>
              <a:tr h="1539171">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115</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539171">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tc>
                  <a:txBody>
                    <a:bodyPr/>
                    <a:lstStyle/>
                    <a:p>
                      <a:pPr algn="ctr"/>
                      <a:r>
                        <a:rPr lang="en-US" altLang="zh-TW" sz="2400" dirty="0">
                          <a:latin typeface="+mj-ea"/>
                          <a:ea typeface="+mj-ea"/>
                        </a:rPr>
                        <a:t>3869</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539171">
                <a:tc>
                  <a:txBody>
                    <a:bodyPr/>
                    <a:lstStyle/>
                    <a:p>
                      <a:pPr algn="ctr"/>
                      <a:r>
                        <a:rPr lang="zh-TW" altLang="en-US" sz="2400" b="1" dirty="0">
                          <a:latin typeface="+mj-ea"/>
                          <a:ea typeface="+mj-ea"/>
                        </a:rPr>
                        <a:t>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tc>
                  <a:txBody>
                    <a:bodyPr/>
                    <a:lstStyle/>
                    <a:p>
                      <a:pPr algn="ctr"/>
                      <a:r>
                        <a:rPr lang="en-US" altLang="zh-TW" sz="2400" dirty="0">
                          <a:latin typeface="+mj-ea"/>
                          <a:ea typeface="+mj-ea"/>
                        </a:rPr>
                        <a:t>15</a:t>
                      </a:r>
                      <a:endParaRPr lang="zh-TW" altLang="en-US" sz="2400" dirty="0">
                        <a:latin typeface="+mj-ea"/>
                        <a:ea typeface="+mj-ea"/>
                      </a:endParaRPr>
                    </a:p>
                  </a:txBody>
                  <a:tcPr anchor="ctr"/>
                </a:tc>
                <a:extLst>
                  <a:ext uri="{0D108BD9-81ED-4DB2-BD59-A6C34878D82A}">
                    <a16:rowId xmlns:a16="http://schemas.microsoft.com/office/drawing/2014/main" val="730787511"/>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3287688" y="170347"/>
            <a:ext cx="619268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近八年試模擬測驗的數據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468391E-E5C4-4F79-854E-16741A563BEB}"/>
              </a:ext>
            </a:extLst>
          </p:cNvPr>
          <p:cNvPicPr>
            <a:picLocks noChangeAspect="1"/>
          </p:cNvPicPr>
          <p:nvPr/>
        </p:nvPicPr>
        <p:blipFill>
          <a:blip r:embed="rId3"/>
          <a:stretch>
            <a:fillRect/>
          </a:stretch>
        </p:blipFill>
        <p:spPr>
          <a:xfrm>
            <a:off x="19925" y="2946754"/>
            <a:ext cx="12198678" cy="359215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908" y="3585365"/>
            <a:ext cx="12163109" cy="848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9912424" y="3858261"/>
            <a:ext cx="936104"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5" name="圖片 4">
            <a:extLst>
              <a:ext uri="{FF2B5EF4-FFF2-40B4-BE49-F238E27FC236}">
                <a16:creationId xmlns:a16="http://schemas.microsoft.com/office/drawing/2014/main" id="{7E77F185-0B58-4EAF-AF06-A903ECCD807E}"/>
              </a:ext>
            </a:extLst>
          </p:cNvPr>
          <p:cNvPicPr>
            <a:picLocks noChangeAspect="1"/>
          </p:cNvPicPr>
          <p:nvPr/>
        </p:nvPicPr>
        <p:blipFill>
          <a:blip r:embed="rId6"/>
          <a:stretch>
            <a:fillRect/>
          </a:stretch>
        </p:blipFill>
        <p:spPr>
          <a:xfrm>
            <a:off x="0" y="1464744"/>
            <a:ext cx="12198678" cy="1268990"/>
          </a:xfrm>
          <a:prstGeom prst="rect">
            <a:avLst/>
          </a:prstGeom>
        </p:spPr>
      </p:pic>
      <p:sp>
        <p:nvSpPr>
          <p:cNvPr id="9" name="矩形 8">
            <a:extLst>
              <a:ext uri="{FF2B5EF4-FFF2-40B4-BE49-F238E27FC236}">
                <a16:creationId xmlns:a16="http://schemas.microsoft.com/office/drawing/2014/main" id="{A9CD9875-A452-4DE4-956A-5E0117FA83A0}"/>
              </a:ext>
            </a:extLst>
          </p:cNvPr>
          <p:cNvSpPr/>
          <p:nvPr/>
        </p:nvSpPr>
        <p:spPr>
          <a:xfrm>
            <a:off x="839416" y="4800222"/>
            <a:ext cx="8424937" cy="576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4594584-61EF-4E1B-9B01-89F1C28CDC86}"/>
              </a:ext>
            </a:extLst>
          </p:cNvPr>
          <p:cNvPicPr>
            <a:picLocks noChangeAspect="1"/>
          </p:cNvPicPr>
          <p:nvPr/>
        </p:nvPicPr>
        <p:blipFill>
          <a:blip r:embed="rId3"/>
          <a:stretch>
            <a:fillRect/>
          </a:stretch>
        </p:blipFill>
        <p:spPr>
          <a:xfrm>
            <a:off x="383704" y="1275996"/>
            <a:ext cx="11424592" cy="558200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6096000" y="1628801"/>
            <a:ext cx="1728193"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E310F442-AA9E-487F-A530-CDF0E1F8B1FD}"/>
              </a:ext>
            </a:extLst>
          </p:cNvPr>
          <p:cNvSpPr/>
          <p:nvPr/>
        </p:nvSpPr>
        <p:spPr>
          <a:xfrm>
            <a:off x="4799856" y="3861048"/>
            <a:ext cx="4608512"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1E99C21-4F41-48CB-9AFA-3D589E8F7980}"/>
              </a:ext>
            </a:extLst>
          </p:cNvPr>
          <p:cNvPicPr>
            <a:picLocks noChangeAspect="1"/>
          </p:cNvPicPr>
          <p:nvPr/>
        </p:nvPicPr>
        <p:blipFill>
          <a:blip r:embed="rId3"/>
          <a:stretch>
            <a:fillRect/>
          </a:stretch>
        </p:blipFill>
        <p:spPr>
          <a:xfrm>
            <a:off x="119336" y="1772816"/>
            <a:ext cx="12025336" cy="4856666"/>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5375920" y="1617060"/>
            <a:ext cx="5112568" cy="6598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8027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115</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8</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先</a:t>
            </a:r>
            <a:r>
              <a:rPr kumimoji="0" lang="zh-TW" altLang="en-US" sz="1300" b="1" dirty="0">
                <a:solidFill>
                  <a:srgbClr val="FF0000"/>
                </a:solidFill>
                <a:latin typeface="標楷體" panose="03000509000000000000" pitchFamily="65" charset="-120"/>
                <a:ea typeface="標楷體" panose="03000509000000000000" pitchFamily="65" charset="-120"/>
              </a:rPr>
              <a:t>技優生</a:t>
            </a:r>
            <a:r>
              <a:rPr kumimoji="0" lang="zh-TW" altLang="en-US" sz="1300" b="1" dirty="0">
                <a:solidFill>
                  <a:srgbClr val="000000"/>
                </a:solidFill>
                <a:latin typeface="標楷體" panose="03000509000000000000" pitchFamily="65" charset="-120"/>
                <a:ea typeface="標楷體" panose="03000509000000000000" pitchFamily="65" charset="-120"/>
              </a:rPr>
              <a:t>甄審、再</a:t>
            </a:r>
            <a:r>
              <a:rPr kumimoji="0" lang="zh-TW" altLang="en-US" sz="1300" b="1" dirty="0">
                <a:solidFill>
                  <a:srgbClr val="FF0000"/>
                </a:solidFill>
                <a:latin typeface="標楷體" panose="03000509000000000000" pitchFamily="65" charset="-120"/>
                <a:ea typeface="標楷體" panose="03000509000000000000" pitchFamily="65" charset="-120"/>
              </a:rPr>
              <a:t>一般生</a:t>
            </a:r>
            <a:r>
              <a:rPr kumimoji="0" lang="zh-TW" altLang="en-US" sz="1300" b="1" dirty="0">
                <a:solidFill>
                  <a:srgbClr val="000000"/>
                </a:solidFill>
                <a:latin typeface="標楷體" panose="03000509000000000000" pitchFamily="65" charset="-120"/>
                <a:ea typeface="標楷體" panose="03000509000000000000" pitchFamily="65" charset="-120"/>
              </a:rPr>
              <a:t>免試入學</a:t>
            </a:r>
            <a:r>
              <a:rPr kumimoji="0" lang="en-US" altLang="zh-TW" sz="13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699"/>
            <a:ext cx="1268412" cy="647701"/>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報名一所學校</a:t>
            </a:r>
            <a:r>
              <a:rPr kumimoji="0" lang="en-US" altLang="zh-TW" sz="1300" b="1" dirty="0">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5/16-5/17</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2888754005"/>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2026/03/05 ~ 03/07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2026/04/10</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2026/05/16 ~ 05/17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2026/06/05</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906146182"/>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16</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日（六）</a:t>
                      </a:r>
                      <a:endPar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17</a:t>
                      </a:r>
                      <a:r>
                        <a:rPr kumimoji="0" lang="zh-TW" altLang="en-US" sz="2400" b="1"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日（日）</a:t>
                      </a:r>
                      <a:endPar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社    會</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自    然</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數    學</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英語（閱讀）</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午休 </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國    文</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英語（聽力）</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16:40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寫作測驗</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2" name="標題 1">
            <a:extLst>
              <a:ext uri="{FF2B5EF4-FFF2-40B4-BE49-F238E27FC236}">
                <a16:creationId xmlns:a16="http://schemas.microsoft.com/office/drawing/2014/main" id="{396EBF0D-B612-845E-6D3D-C1B1F69E14A5}"/>
              </a:ext>
            </a:extLst>
          </p:cNvPr>
          <p:cNvSpPr txBox="1">
            <a:spLocks/>
          </p:cNvSpPr>
          <p:nvPr/>
        </p:nvSpPr>
        <p:spPr>
          <a:xfrm>
            <a:off x="1631504" y="0"/>
            <a:ext cx="8229600" cy="1143000"/>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r>
              <a:rPr kumimoji="0" lang="zh-TW" altLang="en-US" dirty="0">
                <a:solidFill>
                  <a:schemeClr val="tx1">
                    <a:lumMod val="95000"/>
                    <a:lumOff val="5000"/>
                  </a:schemeClr>
                </a:solidFill>
                <a:latin typeface="標楷體" pitchFamily="65" charset="-120"/>
                <a:ea typeface="標楷體" pitchFamily="65" charset="-120"/>
              </a:rPr>
              <a:t>教育會考何時考</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115</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2165899356"/>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科學班</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2026/02/12 ~ 03/04</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能力檢定</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2026/03/14</a:t>
                      </a:r>
                      <a:endParaRPr kumimoji="0" lang="zh-TW" altLang="zh-CN"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錄取報到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kern="1200"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2026/04/10</a:t>
                      </a:r>
                      <a:endParaRPr kumimoji="0" lang="zh-TW" altLang="zh-CN" sz="2000" b="0" i="0" u="none" strike="noStrike" kern="1200"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特色招生專業群科甄選入學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2026/03/09 ~ 03/13</a:t>
                      </a:r>
                      <a:endParaRPr kumimoji="0" lang="zh-TW" altLang="zh-CN"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2026/04/11 ~ 04/12</a:t>
                      </a:r>
                      <a:endParaRPr kumimoji="0" lang="zh-TW" altLang="zh-CN"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2026/06/11</a:t>
                      </a:r>
                      <a:endParaRPr kumimoji="0" lang="zh-TW" altLang="zh-CN"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2026/06/12</a:t>
                      </a:r>
                      <a:endParaRPr kumimoji="0" lang="zh-TW" altLang="zh-CN"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2026/06/15</a:t>
                      </a:r>
                      <a:endParaRPr kumimoji="0" lang="zh-TW" altLang="zh-CN"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免試入學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變更就學區申請</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2026/04/23 ~04/30</a:t>
                      </a:r>
                      <a:endParaRPr kumimoji="0" lang="zh-TW" altLang="zh-CN" sz="2000" b="0"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公告實際招生名額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2026/06/18</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志願選填、序位查詢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2026/06/18~ 06/25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2026/06/30</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2026/07/07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2026/07/09</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桃連區</a:t>
                      </a:r>
                      <a:endParaRPr kumimoji="0" lang="en-US" altLang="zh-TW"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直升入學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2026/05/28 ~06/05</a:t>
                      </a:r>
                      <a:endParaRPr kumimoji="0" lang="zh-TW" altLang="zh-CN"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2026/06/11</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2026/06/15</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16</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4282808021"/>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藝才班</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術科測驗報名</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2026/02/23 ~03/09</a:t>
                      </a:r>
                      <a:endParaRPr kumimoji="0" lang="zh-TW" altLang="zh-CN"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美術班、戲劇班</a:t>
                      </a: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 2026/04/18 ~04 /19</a:t>
                      </a:r>
                      <a:endParaRPr kumimoji="0" lang="zh-TW" altLang="zh-CN"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舞蹈班、音樂班 </a:t>
                      </a: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2026/04/11 ~04 /13</a:t>
                      </a:r>
                      <a:endParaRPr kumimoji="0" lang="zh-TW" altLang="zh-CN"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分發報名</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2026/06/05 ~06/11</a:t>
                      </a:r>
                      <a:endParaRPr kumimoji="0" lang="zh-TW" altLang="zh-CN" sz="2000" b="1"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2026/07/07</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2026/07/08</a:t>
                      </a:r>
                      <a:endParaRPr kumimoji="0" lang="zh-TW" altLang="zh-CN"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放棄錄取資格</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2026/07/09</a:t>
                      </a:r>
                      <a:endParaRPr kumimoji="0" lang="zh-TW" altLang="zh-CN" sz="20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體育班</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術科測驗報名</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2026/05/18 ~ 05/19 </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術科測驗</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2026/05/23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2026/05/25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2026/07/09</a:t>
                      </a:r>
                      <a:endParaRPr kumimoji="0" lang="zh-TW" altLang="zh-CN" sz="20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桃連區</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技優甄審</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2026/05/21 ~05/22</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2026/06/11</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2026/06/12</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建教</a:t>
                      </a:r>
                      <a:endParaRPr kumimoji="0" lang="en-US" altLang="zh-TW"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合作班</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2026/03/02 ~ </a:t>
                      </a:r>
                      <a:endParaRPr kumimoji="0" lang="zh-TW" altLang="zh-CN" sz="20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報到截止日</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2026/07/09</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1575655556"/>
              </p:ext>
            </p:extLst>
          </p:nvPr>
        </p:nvGraphicFramePr>
        <p:xfrm>
          <a:off x="1631949" y="1700808"/>
          <a:ext cx="8715375" cy="2409677"/>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31224">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特色招生</a:t>
                      </a:r>
                      <a:endParaRPr kumimoji="0" lang="en-US" altLang="zh-TW"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考試分發入學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測驗報名</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2026/06/16 ~ 06/17(</a:t>
                      </a:r>
                      <a:r>
                        <a:rPr kumimoji="0" lang="zh-TW" altLang="en-US"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網路報名</a:t>
                      </a:r>
                      <a:r>
                        <a:rPr kumimoji="0" lang="en-US" altLang="zh-TW"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kumimoji="0" lang="zh-TW" altLang="zh-CN"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122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測驗</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2026/06/21</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3122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網路查詢測驗分數</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2026/06/22</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3122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志願選填截止日</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2026/06/25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122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入學報名</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2026/06/30</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1224">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2026/07/07</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42233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334303131"/>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latin typeface="標楷體" panose="03000509000000000000" pitchFamily="65" charset="-120"/>
                          <a:ea typeface="標楷體" panose="03000509000000000000" pitchFamily="65" charset="-120"/>
                          <a:cs typeface="+mn-cs"/>
                        </a:rPr>
                        <a:t>完全免試</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000CC"/>
                          </a:solidFill>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anchor="ctr"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2026/05/05-06</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2026/05/14</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2026/06/12</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3563880128"/>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五專優免</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2026/05/18 ~ 05/22</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2026/06/11</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五專聯免</a:t>
                      </a: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2026/06/18 ~06/25</a:t>
                      </a:r>
                      <a:endParaRPr kumimoji="0" lang="zh-TW" altLang="zh-CN" sz="2000" b="1" i="0" u="none" strike="noStrike"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現場登記分發報到</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2026/07/08</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2026/07/13</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3682338954"/>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rPr>
                        <a:t>2026/04/28- 05/04</a:t>
                      </a:r>
                      <a:endParaRPr kumimoji="0" lang="zh-TW" altLang="zh-CN" sz="2000" b="1" i="0" u="none" strike="noStrike" kern="1200" cap="none" normalizeH="0" baseline="0" dirty="0">
                        <a:ln>
                          <a:noFill/>
                        </a:ln>
                        <a:solidFill>
                          <a:srgbClr val="0000CC"/>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2026/05/14</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2026/05/18- 06/11</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放棄、遞補截止</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rPr>
                        <a:t>2026/06/15</a:t>
                      </a:r>
                      <a:endParaRPr kumimoji="0" lang="zh-TW" altLang="zh-CN" sz="2000" b="1" i="0" u="none" strike="noStrike" cap="none" normalizeH="0" baseline="0" dirty="0">
                        <a:ln>
                          <a:noFill/>
                        </a:ln>
                        <a:solidFill>
                          <a:srgbClr val="C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115</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21</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115</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676840466"/>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1891482150"/>
              </p:ext>
            </p:extLst>
          </p:nvPr>
        </p:nvGraphicFramePr>
        <p:xfrm>
          <a:off x="335360" y="620688"/>
          <a:ext cx="11603762" cy="5853177"/>
        </p:xfrm>
        <a:graphic>
          <a:graphicData uri="http://schemas.openxmlformats.org/drawingml/2006/table">
            <a:tbl>
              <a:tblPr/>
              <a:tblGrid>
                <a:gridCol w="2073302">
                  <a:extLst>
                    <a:ext uri="{9D8B030D-6E8A-4147-A177-3AD203B41FA5}">
                      <a16:colId xmlns:a16="http://schemas.microsoft.com/office/drawing/2014/main" val="20000"/>
                    </a:ext>
                  </a:extLst>
                </a:gridCol>
                <a:gridCol w="586511">
                  <a:extLst>
                    <a:ext uri="{9D8B030D-6E8A-4147-A177-3AD203B41FA5}">
                      <a16:colId xmlns:a16="http://schemas.microsoft.com/office/drawing/2014/main" val="20001"/>
                    </a:ext>
                  </a:extLst>
                </a:gridCol>
                <a:gridCol w="8943949">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                     </a:t>
                      </a:r>
                      <a:endParaRPr kumimoji="0" lang="zh-TW" altLang="zh-TW" sz="20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術科</a:t>
                      </a: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47</a:t>
                      </a:r>
                      <a:endPar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大興</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：電機科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、飛修科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、時尚造型科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育達</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(345)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、資處</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、廣設</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、時尚</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造型科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、幼保</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(100)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應英科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啟英</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(325)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：汽車科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、電商科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、應日科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、應英科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、時尚造型科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、廣設科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、表藝科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、餐飲科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永平</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(360)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：資處科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電競實務</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、汽車</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維修實務</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國際餐飲廚藝</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餐管（烘焙</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90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）、餐管（鐵板燒</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料理</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觀光</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飲料調製</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表</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演藝術</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綜藝表演</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世紀綠能</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：機械科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、汽車科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、幼保科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至善</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(16)</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：家具木工科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(8)</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、觀光科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(8)</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7.</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六和</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(24)</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：機電科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(24)</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8.</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方曙</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：照顧服務科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、飛修科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9.</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治平</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(230)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、資處</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、應英</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、應日</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、電機</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電機達人</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、時尚</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造型科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整體造型設計</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清華</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：餐管科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軌道車輛科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汽車科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術科</a:t>
                      </a: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北科附工</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：汽車科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(10)</a:t>
                      </a:r>
                      <a:endPar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術科</a:t>
                      </a: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面試</a:t>
                      </a: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北科附工</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：農場經營科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振聲</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：多媒體設計科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廣設科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、觀光科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電子商務科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、應英科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新興</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(320)</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機械</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汽車科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飛修</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、資訊</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電子科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、資處</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、國貿</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日科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(20)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應</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英</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(10)</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、多媒</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體</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設計</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、觀光</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(35)</a:t>
                      </a:r>
                      <a:r>
                        <a:rPr kumimoji="0" lang="zh-TW"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a:t>
                      </a:r>
                      <a:r>
                        <a:rPr kumimoji="0" lang="zh-TW" altLang="en-US"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電子商務科</a:t>
                      </a:r>
                      <a:r>
                        <a:rPr kumimoji="0" lang="en-US" altLang="zh-TW" sz="16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zh-TW" sz="16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67</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 </a:t>
                      </a:r>
                      <a:endParaRPr kumimoji="0" lang="zh-TW" altLang="zh-TW" sz="20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296838"/>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958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sz="4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大園國際高中</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特</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色</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招</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生</a:t>
            </a:r>
            <a:endParaRPr lang="en-US"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招生資訊</a:t>
            </a: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：國際文憑課程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(IBDP)</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招生名額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40</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考試科目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閱</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讀及批判性思考測驗</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895350">
              <a:lnSpc>
                <a:spcPts val="3375"/>
              </a:lnSpc>
              <a:spcBef>
                <a:spcPct val="0"/>
              </a:spcBef>
              <a:buNone/>
            </a:pP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邏輯表達與資料判讀測驗</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1971675" indent="-1971675">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錄取門檻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年國中教育會考成績應達</a:t>
            </a:r>
            <a:r>
              <a:rPr lang="en-US" altLang="zh-TW"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科精熟</a:t>
            </a:r>
            <a:r>
              <a:rPr lang="en-US" altLang="zh-TW"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及</a:t>
            </a:r>
            <a:r>
              <a:rPr lang="en-US" altLang="zh-TW"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科基礎</a:t>
            </a:r>
            <a:r>
              <a:rPr lang="en-US" altLang="zh-TW"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(B)</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及</a:t>
            </a:r>
            <a:r>
              <a:rPr lang="zh-TW" altLang="en-US"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寫作四級分</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以上。</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82957" y="404664"/>
            <a:ext cx="9507218" cy="635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sz="4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大園國際高中</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特</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色</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招</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生</a:t>
            </a:r>
            <a:endParaRPr lang="en-US"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日（星期二）</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17</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網址：</a:t>
            </a:r>
            <a:r>
              <a:rPr lang="en-US" altLang="zh-TW" sz="28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hlinkClick r:id="rId5">
                  <a:extLst>
                    <a:ext uri="{A12FA001-AC4F-418D-AE19-62706E023703}">
                      <ahyp:hlinkClr xmlns:ahyp="http://schemas.microsoft.com/office/drawing/2018/hyperlinkcolor" val="tx"/>
                    </a:ext>
                  </a:extLst>
                </a:hlinkClick>
              </a:rPr>
              <a:t>http://www.dysh.tyc.edu.tw/ischool/publish_page/55/</a:t>
            </a:r>
            <a:endParaRPr lang="en-US" altLang="zh-TW" sz="28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星期六</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公告。</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時間</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星期日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8:30</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12:00</a:t>
            </a:r>
            <a:endPar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6394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4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路亞</a:t>
            </a:r>
            <a:r>
              <a:rPr lang="zh-TW" altLang="zh-TW" sz="4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國際高中</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特</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色</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招</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生</a:t>
            </a:r>
            <a:endParaRPr lang="en-US"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招生資訊</a:t>
            </a: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：國際文憑課程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(IBDP)</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招生名額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考試科目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邏輯推理測驗成績</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文本分析測驗成績</a:t>
            </a:r>
            <a:r>
              <a:rPr lang="zh-TW" altLang="en-US" dirty="0">
                <a:latin typeface="Times New Roman" panose="02020603050405020304" pitchFamily="18" charset="0"/>
                <a:cs typeface="Times New Roman" panose="02020603050405020304" pitchFamily="18" charset="0"/>
              </a:rPr>
              <a:t> </a:t>
            </a:r>
          </a:p>
          <a:p>
            <a:pPr>
              <a:lnSpc>
                <a:spcPts val="3375"/>
              </a:lnSpc>
              <a:spcBef>
                <a:spcPct val="0"/>
              </a:spcBef>
              <a:buNone/>
            </a:pP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1971675" indent="-1971675">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錄取門檻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年國中教育會考成績英語科精熟</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以上。</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199738190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76289" y="404664"/>
            <a:ext cx="9520555" cy="651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4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路亞</a:t>
            </a:r>
            <a:r>
              <a:rPr lang="zh-TW" altLang="zh-TW" sz="4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國際高中</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特</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色</a:t>
            </a:r>
            <a:r>
              <a:rPr lang="zh-TW"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招</a:t>
            </a:r>
            <a:r>
              <a:rPr lang="zh-TW" altLang="en-US"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生</a:t>
            </a:r>
            <a:endParaRPr lang="en-US" altLang="zh-TW" sz="4000"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日（星期二）</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17</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a:t>
            </a:r>
          </a:p>
          <a:p>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網址：</a:t>
            </a:r>
            <a:r>
              <a:rPr lang="en-US" altLang="zh-TW" sz="28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hlinkClick r:id="rId5">
                  <a:extLst>
                    <a:ext uri="{A12FA001-AC4F-418D-AE19-62706E023703}">
                      <ahyp:hlinkClr xmlns:ahyp="http://schemas.microsoft.com/office/drawing/2018/hyperlinkcolor" val="tx"/>
                    </a:ext>
                  </a:extLst>
                </a:hlinkClick>
              </a:rPr>
              <a:t>https://www.lysh.tyc.edu.tw/ </a:t>
            </a:r>
            <a:r>
              <a:rPr lang="en-US" altLang="zh-TW" dirty="0">
                <a:latin typeface="Times New Roman" panose="02020603050405020304" pitchFamily="18" charset="0"/>
                <a:cs typeface="Times New Roman" panose="02020603050405020304" pitchFamily="18" charset="0"/>
              </a:rPr>
              <a:t>	</a:t>
            </a: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請參考路亞國際高中網頁</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日</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星期六</a:t>
            </a: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公告。</a:t>
            </a: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時間</a:t>
            </a: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星期日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8:30</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10:50</a:t>
            </a:r>
            <a:endPar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13350062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28</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29</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：新屋高中，新屋區各國中每校</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人以上之國中，每校各分配</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名，總計分配</a:t>
            </a:r>
            <a:r>
              <a:rPr kumimoji="0" lang="en-US" altLang="zh-TW" sz="2000" dirty="0">
                <a:solidFill>
                  <a:srgbClr val="FF0000"/>
                </a:solidFill>
                <a:latin typeface="標楷體" panose="03000509000000000000" pitchFamily="65" charset="-120"/>
                <a:ea typeface="標楷體" panose="03000509000000000000" pitchFamily="65" charset="-120"/>
              </a:rPr>
              <a:t>5</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698415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74207" y="1477298"/>
            <a:ext cx="525703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a:t>
            </a:r>
            <a:r>
              <a:rPr kumimoji="0" lang="zh-TW" altLang="en-US" sz="2400" dirty="0">
                <a:solidFill>
                  <a:schemeClr val="tx1"/>
                </a:solidFill>
                <a:latin typeface="標楷體" panose="03000509000000000000" pitchFamily="65" charset="-120"/>
                <a:ea typeface="標楷體" panose="03000509000000000000" pitchFamily="65" charset="-120"/>
              </a:rPr>
              <a:t>大溪高中、羅浮高中</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415"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5893769" y="1490982"/>
            <a:ext cx="568863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dirty="0">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115</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Times New Roman" panose="02020603050405020304" pitchFamily="18" charset="0"/>
                <a:ea typeface="標楷體" panose="03000509000000000000" pitchFamily="65" charset="-120"/>
                <a:cs typeface="Times New Roman" panose="02020603050405020304" pitchFamily="18" charset="0"/>
              </a:rPr>
              <a:t>桃園區經國國中，九年級生</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182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人，優免名額：</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基本分配</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名，</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增額分配</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公立</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私立</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武陵*</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中大壢中*</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大園國際*</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內壢高中*</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北科農經*</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壢商資處*</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啟英*</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治平*</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治平綜高*</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六和*</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桃高*</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b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陽明*</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a:t>
            </a: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陽明*</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壽山國貿*</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壽山應英*</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lvl="1" eaLnBrk="1" hangingPunct="1">
              <a:buFont typeface="Arial" panose="020B0604020202020204" pitchFamily="34" charset="0"/>
              <a:buChar char="•"/>
              <a:defRPr/>
            </a:pP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至善*</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大興*</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育達*</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光啟*</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b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新興*</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p>
          <a:p>
            <a:pPr indent="-76200" eaLnBrk="1" hangingPunct="1">
              <a:defRPr/>
            </a:pPr>
            <a:r>
              <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振聲*</a:t>
            </a:r>
            <a:r>
              <a:rPr lang="en-US" altLang="zh-TW"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endParaRPr lang="zh-TW" altLang="en-US" sz="19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南崁高中*</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壽山高中*</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永豐高中*</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大園國際*</a:t>
            </a:r>
            <a:r>
              <a:rPr lang="en-US" altLang="zh-TW"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endParaRPr lang="zh-TW" altLang="en-US" sz="20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82E5348-FC6A-4338-A646-990DA9E37513}"/>
              </a:ext>
            </a:extLst>
          </p:cNvPr>
          <p:cNvPicPr>
            <a:picLocks noChangeAspect="1"/>
          </p:cNvPicPr>
          <p:nvPr/>
        </p:nvPicPr>
        <p:blipFill>
          <a:blip r:embed="rId2"/>
          <a:stretch>
            <a:fillRect/>
          </a:stretch>
        </p:blipFill>
        <p:spPr>
          <a:xfrm>
            <a:off x="911424" y="811173"/>
            <a:ext cx="9887564" cy="6078451"/>
          </a:xfrm>
          <a:prstGeom prst="rect">
            <a:avLst/>
          </a:prstGeom>
        </p:spPr>
      </p:pic>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43</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sp>
        <p:nvSpPr>
          <p:cNvPr id="3" name="文字方塊 2">
            <a:extLst>
              <a:ext uri="{FF2B5EF4-FFF2-40B4-BE49-F238E27FC236}">
                <a16:creationId xmlns:a16="http://schemas.microsoft.com/office/drawing/2014/main" id="{28330874-4A66-497E-81EA-74C7FE83D4F5}"/>
              </a:ext>
            </a:extLst>
          </p:cNvPr>
          <p:cNvSpPr txBox="1"/>
          <p:nvPr/>
        </p:nvSpPr>
        <p:spPr>
          <a:xfrm>
            <a:off x="8688288" y="908720"/>
            <a:ext cx="1008112" cy="594928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EC16671-C603-5C2B-FA7E-36AF28604D2F}"/>
              </a:ext>
            </a:extLst>
          </p:cNvPr>
          <p:cNvSpPr>
            <a:spLocks noGrp="1"/>
          </p:cNvSpPr>
          <p:nvPr>
            <p:ph type="sldNum" sz="quarter" idx="12"/>
          </p:nvPr>
        </p:nvSpPr>
        <p:spPr/>
        <p:txBody>
          <a:bodyPr/>
          <a:lstStyle/>
          <a:p>
            <a:pPr>
              <a:defRPr/>
            </a:pPr>
            <a:fld id="{328FECE7-E115-47AB-91E4-01847FC9A854}" type="slidenum">
              <a:rPr lang="en-US" altLang="zh-TW" smtClean="0"/>
              <a:pPr>
                <a:defRPr/>
              </a:pPr>
              <a:t>44</a:t>
            </a:fld>
            <a:endParaRPr lang="en-US" altLang="zh-TW"/>
          </a:p>
        </p:txBody>
      </p:sp>
      <p:pic>
        <p:nvPicPr>
          <p:cNvPr id="4" name="圖片 3">
            <a:extLst>
              <a:ext uri="{FF2B5EF4-FFF2-40B4-BE49-F238E27FC236}">
                <a16:creationId xmlns:a16="http://schemas.microsoft.com/office/drawing/2014/main" id="{3A5E2603-ECAB-A3A6-90AA-7495398C82A4}"/>
              </a:ext>
            </a:extLst>
          </p:cNvPr>
          <p:cNvPicPr>
            <a:picLocks noChangeAspect="1"/>
          </p:cNvPicPr>
          <p:nvPr/>
        </p:nvPicPr>
        <p:blipFill>
          <a:blip r:embed="rId2"/>
          <a:srcRect l="11855" r="11855"/>
          <a:stretch/>
        </p:blipFill>
        <p:spPr>
          <a:xfrm>
            <a:off x="839416" y="0"/>
            <a:ext cx="10009112" cy="6858000"/>
          </a:xfrm>
          <a:prstGeom prst="rect">
            <a:avLst/>
          </a:prstGeom>
        </p:spPr>
      </p:pic>
      <p:sp>
        <p:nvSpPr>
          <p:cNvPr id="6" name="矩形 5">
            <a:extLst>
              <a:ext uri="{FF2B5EF4-FFF2-40B4-BE49-F238E27FC236}">
                <a16:creationId xmlns:a16="http://schemas.microsoft.com/office/drawing/2014/main" id="{AD36477A-A138-7F3C-49CE-1A48BBC382DE}"/>
              </a:ext>
            </a:extLst>
          </p:cNvPr>
          <p:cNvSpPr/>
          <p:nvPr/>
        </p:nvSpPr>
        <p:spPr>
          <a:xfrm>
            <a:off x="8616280" y="0"/>
            <a:ext cx="1080120" cy="685800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43764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45</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53</a:t>
            </a:fld>
            <a:endParaRPr lang="en-US" altLang="zh-TW" sz="1200">
              <a:solidFill>
                <a:srgbClr val="0C3226"/>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54</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55</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1199456" y="847059"/>
            <a:ext cx="9721080"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extLst>
                <p:ext uri="{D42A27DB-BD31-4B8C-83A1-F6EECF244321}">
                  <p14:modId xmlns:p14="http://schemas.microsoft.com/office/powerpoint/2010/main" val="2258323100"/>
                </p:ext>
              </p:extLst>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rgbClr val="0000CC"/>
                </a:solidFill>
                <a:latin typeface="標楷體" pitchFamily="65" charset="-120"/>
                <a:ea typeface="標楷體" pitchFamily="65" charset="-120"/>
                <a:cs typeface="新細明體" charset="0"/>
              </a:rPr>
              <a:t>桃連區入學方式─</a:t>
            </a:r>
            <a:r>
              <a:rPr kumimoji="0" lang="zh-TW" altLang="en-US" sz="2800" b="1" dirty="0">
                <a:ln w="1905"/>
                <a:solidFill>
                  <a:srgbClr val="0000CC"/>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rgbClr val="0000CC"/>
              </a:solidFill>
              <a:effectLst>
                <a:innerShdw blurRad="69850" dist="43180" dir="5400000">
                  <a:srgbClr val="000000">
                    <a:alpha val="65000"/>
                  </a:srgbClr>
                </a:innerShdw>
              </a:effectLst>
              <a:latin typeface="+mn-lt"/>
              <a:ea typeface="標楷體" charset="0"/>
              <a:cs typeface="標楷體" charset="0"/>
            </a:endParaRPr>
          </a:p>
        </p:txBody>
      </p:sp>
      <p:sp>
        <p:nvSpPr>
          <p:cNvPr id="3" name="文字方塊 2">
            <a:extLst>
              <a:ext uri="{FF2B5EF4-FFF2-40B4-BE49-F238E27FC236}">
                <a16:creationId xmlns:a16="http://schemas.microsoft.com/office/drawing/2014/main" id="{D1B4FF45-871C-7FF4-9977-5E2DA6F4C6A1}"/>
              </a:ext>
            </a:extLst>
          </p:cNvPr>
          <p:cNvSpPr txBox="1"/>
          <p:nvPr/>
        </p:nvSpPr>
        <p:spPr>
          <a:xfrm>
            <a:off x="1460986" y="1370279"/>
            <a:ext cx="2042726" cy="646331"/>
          </a:xfrm>
          <a:prstGeom prst="rect">
            <a:avLst/>
          </a:prstGeom>
          <a:noFill/>
        </p:spPr>
        <p:txBody>
          <a:bodyPr wrap="square" rtlCol="0">
            <a:spAutoFit/>
          </a:bodyPr>
          <a:lstStyle/>
          <a:p>
            <a:r>
              <a:rPr lang="zh-TW" altLang="en-US" sz="3600" b="1" dirty="0">
                <a:solidFill>
                  <a:srgbClr val="FFFF00"/>
                </a:solidFill>
                <a:latin typeface="微軟正黑體" panose="020B0604030504040204" pitchFamily="34" charset="-120"/>
                <a:ea typeface="微軟正黑體" panose="020B0604030504040204" pitchFamily="34" charset="-120"/>
              </a:rPr>
              <a:t>適性輔導</a:t>
            </a:r>
          </a:p>
        </p:txBody>
      </p:sp>
      <p:sp>
        <p:nvSpPr>
          <p:cNvPr id="4" name="文字方塊 3">
            <a:extLst>
              <a:ext uri="{FF2B5EF4-FFF2-40B4-BE49-F238E27FC236}">
                <a16:creationId xmlns:a16="http://schemas.microsoft.com/office/drawing/2014/main" id="{EF2E48B4-FAE7-855A-AA8E-3A9D52FC283F}"/>
              </a:ext>
            </a:extLst>
          </p:cNvPr>
          <p:cNvSpPr txBox="1"/>
          <p:nvPr/>
        </p:nvSpPr>
        <p:spPr>
          <a:xfrm>
            <a:off x="1460986" y="3303077"/>
            <a:ext cx="2042726" cy="646331"/>
          </a:xfrm>
          <a:prstGeom prst="rect">
            <a:avLst/>
          </a:prstGeom>
          <a:noFill/>
        </p:spPr>
        <p:txBody>
          <a:bodyPr wrap="square" rtlCol="0">
            <a:spAutoFit/>
          </a:bodyPr>
          <a:lstStyle/>
          <a:p>
            <a:r>
              <a:rPr lang="zh-TW" altLang="en-US" sz="3600" b="1" dirty="0">
                <a:solidFill>
                  <a:srgbClr val="FFFF00"/>
                </a:solidFill>
                <a:latin typeface="微軟正黑體" panose="020B0604030504040204" pitchFamily="34" charset="-120"/>
                <a:ea typeface="微軟正黑體" panose="020B0604030504040204" pitchFamily="34" charset="-120"/>
              </a:rPr>
              <a:t>多元學習</a:t>
            </a:r>
          </a:p>
        </p:txBody>
      </p:sp>
      <p:sp>
        <p:nvSpPr>
          <p:cNvPr id="5" name="文字方塊 4">
            <a:extLst>
              <a:ext uri="{FF2B5EF4-FFF2-40B4-BE49-F238E27FC236}">
                <a16:creationId xmlns:a16="http://schemas.microsoft.com/office/drawing/2014/main" id="{56AF609F-FA1A-892F-C21D-763FA567A40F}"/>
              </a:ext>
            </a:extLst>
          </p:cNvPr>
          <p:cNvSpPr txBox="1"/>
          <p:nvPr/>
        </p:nvSpPr>
        <p:spPr>
          <a:xfrm>
            <a:off x="1460986" y="5085184"/>
            <a:ext cx="2042726" cy="646331"/>
          </a:xfrm>
          <a:prstGeom prst="rect">
            <a:avLst/>
          </a:prstGeom>
          <a:noFill/>
        </p:spPr>
        <p:txBody>
          <a:bodyPr wrap="square" rtlCol="0">
            <a:spAutoFit/>
          </a:bodyPr>
          <a:lstStyle/>
          <a:p>
            <a:r>
              <a:rPr lang="zh-TW" altLang="en-US" sz="3600" b="1" dirty="0">
                <a:solidFill>
                  <a:srgbClr val="FFFF00"/>
                </a:solidFill>
                <a:latin typeface="微軟正黑體" panose="020B0604030504040204" pitchFamily="34" charset="-120"/>
                <a:ea typeface="微軟正黑體" panose="020B0604030504040204" pitchFamily="34" charset="-120"/>
              </a:rPr>
              <a:t>教育會考</a:t>
            </a:r>
          </a:p>
        </p:txBody>
      </p:sp>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19,788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01B147C8-5681-47DA-9E5C-F5EE010F8CA0}"/>
              </a:ext>
            </a:extLst>
          </p:cNvPr>
          <p:cNvPicPr>
            <a:picLocks noChangeAspect="1"/>
          </p:cNvPicPr>
          <p:nvPr/>
        </p:nvPicPr>
        <p:blipFill>
          <a:blip r:embed="rId2"/>
          <a:stretch>
            <a:fillRect/>
          </a:stretch>
        </p:blipFill>
        <p:spPr>
          <a:xfrm>
            <a:off x="2225370" y="942837"/>
            <a:ext cx="9649072" cy="5832647"/>
          </a:xfrm>
          <a:prstGeom prst="rect">
            <a:avLst/>
          </a:prstGeom>
        </p:spPr>
      </p:pic>
      <p:sp>
        <p:nvSpPr>
          <p:cNvPr id="5" name="矩形 4">
            <a:extLst>
              <a:ext uri="{FF2B5EF4-FFF2-40B4-BE49-F238E27FC236}">
                <a16:creationId xmlns:a16="http://schemas.microsoft.com/office/drawing/2014/main" id="{776B0C7F-E470-400F-B693-E19538CB335A}"/>
              </a:ext>
            </a:extLst>
          </p:cNvPr>
          <p:cNvSpPr/>
          <p:nvPr/>
        </p:nvSpPr>
        <p:spPr>
          <a:xfrm>
            <a:off x="3647728" y="942837"/>
            <a:ext cx="223224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901140CB-444C-40A2-936E-DAA6C2B5B372}"/>
              </a:ext>
            </a:extLst>
          </p:cNvPr>
          <p:cNvSpPr txBox="1">
            <a:spLocks noChangeArrowheads="1"/>
          </p:cNvSpPr>
          <p:nvPr/>
        </p:nvSpPr>
        <p:spPr bwMode="auto">
          <a:xfrm>
            <a:off x="191344" y="5013176"/>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30.7%-31.19%</a:t>
            </a:r>
          </a:p>
          <a:p>
            <a:pPr>
              <a:spcBef>
                <a:spcPct val="50000"/>
              </a:spcBef>
              <a:defRPr/>
            </a:pPr>
            <a:r>
              <a:rPr lang="en-US" altLang="zh-TW" sz="2400" dirty="0">
                <a:solidFill>
                  <a:srgbClr val="FF0000"/>
                </a:solidFill>
                <a:latin typeface="標楷體" pitchFamily="65" charset="-120"/>
                <a:ea typeface="標楷體" pitchFamily="65" charset="-120"/>
              </a:rPr>
              <a:t>6144-6244</a:t>
            </a:r>
          </a:p>
        </p:txBody>
      </p:sp>
    </p:spTree>
    <p:extLst>
      <p:ext uri="{BB962C8B-B14F-4D97-AF65-F5344CB8AC3E}">
        <p14:creationId xmlns:p14="http://schemas.microsoft.com/office/powerpoint/2010/main" val="1031090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92B64C86-F58F-4D47-8C37-6DBA63B75F1C}"/>
              </a:ext>
            </a:extLst>
          </p:cNvPr>
          <p:cNvPicPr>
            <a:picLocks noChangeAspect="1"/>
          </p:cNvPicPr>
          <p:nvPr/>
        </p:nvPicPr>
        <p:blipFill>
          <a:blip r:embed="rId2"/>
          <a:stretch>
            <a:fillRect/>
          </a:stretch>
        </p:blipFill>
        <p:spPr>
          <a:xfrm>
            <a:off x="2188096" y="1033388"/>
            <a:ext cx="9505056" cy="5779988"/>
          </a:xfrm>
          <a:prstGeom prst="rect">
            <a:avLst/>
          </a:prstGeom>
        </p:spPr>
      </p:pic>
      <p:sp>
        <p:nvSpPr>
          <p:cNvPr id="4" name="矩形 3">
            <a:extLst>
              <a:ext uri="{FF2B5EF4-FFF2-40B4-BE49-F238E27FC236}">
                <a16:creationId xmlns:a16="http://schemas.microsoft.com/office/drawing/2014/main" id="{DE6287AF-7528-40BF-A40B-C9B9E1C929E4}"/>
              </a:ext>
            </a:extLst>
          </p:cNvPr>
          <p:cNvSpPr/>
          <p:nvPr/>
        </p:nvSpPr>
        <p:spPr>
          <a:xfrm>
            <a:off x="6816080" y="1095068"/>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a16="http://schemas.microsoft.com/office/drawing/2014/main" id="{8B2BDA4F-D0DA-4DA9-88F8-1212FA69D989}"/>
              </a:ext>
            </a:extLst>
          </p:cNvPr>
          <p:cNvSpPr/>
          <p:nvPr/>
        </p:nvSpPr>
        <p:spPr>
          <a:xfrm>
            <a:off x="3647728" y="1070660"/>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1732E425-70CC-4FB9-992A-35FE62DECF1A}"/>
              </a:ext>
            </a:extLst>
          </p:cNvPr>
          <p:cNvSpPr txBox="1">
            <a:spLocks noChangeArrowheads="1"/>
          </p:cNvSpPr>
          <p:nvPr/>
        </p:nvSpPr>
        <p:spPr bwMode="auto">
          <a:xfrm>
            <a:off x="119336" y="5039782"/>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31.2%-31.69%</a:t>
            </a:r>
          </a:p>
          <a:p>
            <a:pPr>
              <a:spcBef>
                <a:spcPct val="50000"/>
              </a:spcBef>
              <a:defRPr/>
            </a:pPr>
            <a:r>
              <a:rPr lang="en-US" altLang="zh-TW" sz="2400" dirty="0">
                <a:solidFill>
                  <a:srgbClr val="FF0000"/>
                </a:solidFill>
                <a:latin typeface="標楷體" pitchFamily="65" charset="-120"/>
                <a:ea typeface="標楷體" pitchFamily="65" charset="-120"/>
              </a:rPr>
              <a:t>6245-6345</a:t>
            </a:r>
          </a:p>
        </p:txBody>
      </p:sp>
    </p:spTree>
    <p:extLst>
      <p:ext uri="{BB962C8B-B14F-4D97-AF65-F5344CB8AC3E}">
        <p14:creationId xmlns:p14="http://schemas.microsoft.com/office/powerpoint/2010/main" val="3077382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612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1,312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1,963</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622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2,585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3,234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3,689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4,136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4,556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5,290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5,629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5,959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6,102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6,375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6,501</a:t>
            </a:r>
            <a:r>
              <a:rPr lang="zh-TW" altLang="en-US" sz="28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000" b="1" dirty="0">
              <a:solidFill>
                <a:srgbClr val="0000CC"/>
              </a:solidFill>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649072" cy="476976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lnSpc>
                <a:spcPct val="120000"/>
              </a:lnSpc>
              <a:buFontTx/>
              <a:buChar char="•"/>
              <a:defRPr/>
            </a:pP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endPar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lnSpc>
                <a:spcPct val="120000"/>
              </a:lnSpc>
              <a:defRPr/>
            </a:pP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8</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9</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9</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11</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p>
          <a:p>
            <a:pPr eaLnBrk="1" hangingPunct="1">
              <a:lnSpc>
                <a:spcPct val="120000"/>
              </a:lnSpc>
              <a:defRPr/>
            </a:pP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13</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16~30</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endPar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lnSpc>
                <a:spcPct val="120000"/>
              </a:lnSpc>
              <a:defRPr/>
            </a:pP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可選填</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30</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個志願數</a:t>
            </a:r>
          </a:p>
          <a:p>
            <a:pPr marL="179388" indent="-179388" eaLnBrk="1" hangingPunct="1">
              <a:lnSpc>
                <a:spcPct val="120000"/>
              </a:lnSpc>
              <a:buFontTx/>
              <a:buChar char="•"/>
              <a:defRPr/>
            </a:pPr>
            <a:r>
              <a:rPr lang="zh-TW"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職業類科</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同一職</a:t>
            </a: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群各科別連續選填為志願時，視為同一志願</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序</a:t>
            </a: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計分</a:t>
            </a:r>
            <a:endPar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endParaRPr>
          </a:p>
          <a:p>
            <a:pPr marL="179388" indent="-179388" eaLnBrk="1" hangingPunct="1">
              <a:lnSpc>
                <a:spcPct val="120000"/>
              </a:lnSpc>
              <a:buFontTx/>
              <a:buChar char="•"/>
              <a:defRPr/>
            </a:pP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當總積分完全相同需進行超額比序，比序至「</a:t>
            </a:r>
            <a:r>
              <a:rPr kumimoji="0" lang="zh-TW" altLang="en-US" b="1" dirty="0">
                <a:solidFill>
                  <a:srgbClr val="00206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志願序積分</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」項目時，</a:t>
            </a:r>
            <a:r>
              <a:rPr kumimoji="0" lang="zh-TW" altLang="en-US" b="1"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志願序積分高者將優先錄取。</a:t>
            </a:r>
          </a:p>
        </p:txBody>
      </p:sp>
    </p:spTree>
    <p:custDataLst>
      <p:tags r:id="rId1"/>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445435129"/>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志願順序</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1</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2</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3</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4</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5</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6</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7</a:t>
                      </a:r>
                      <a:endParaRPr kumimoji="0" lang="zh-TW" altLang="en-US" sz="24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A</a:t>
                      </a:r>
                      <a:r>
                        <a:rPr kumimoji="0" lang="zh-TW" altLang="en-US"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B</a:t>
                      </a:r>
                      <a:r>
                        <a:rPr kumimoji="0" lang="zh-TW" altLang="en-US"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C</a:t>
                      </a:r>
                      <a:r>
                        <a:rPr kumimoji="0" lang="zh-TW" altLang="en-US"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D</a:t>
                      </a:r>
                      <a:r>
                        <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D</a:t>
                      </a:r>
                      <a:r>
                        <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應英科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E</a:t>
                      </a:r>
                      <a:r>
                        <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校</a:t>
                      </a:r>
                      <a:endParaRPr kumimoji="0" lang="en-US" altLang="zh-TW"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應日科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F</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普通科</a:t>
                      </a:r>
                      <a:endPar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志願積分</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kern="1200"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4966082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953566" y="266700"/>
            <a:ext cx="8229600" cy="1143000"/>
          </a:xfrm>
        </p:spPr>
        <p:style>
          <a:lnRef idx="2">
            <a:schemeClr val="dk1"/>
          </a:lnRef>
          <a:fillRef idx="1">
            <a:schemeClr val="lt1"/>
          </a:fillRef>
          <a:effectRef idx="0">
            <a:schemeClr val="dk1"/>
          </a:effectRef>
          <a:fontRef idx="minor">
            <a:schemeClr val="dk1"/>
          </a:fontRef>
        </p:style>
        <p:txBody>
          <a:bodyPr/>
          <a:lstStyle/>
          <a:p>
            <a:r>
              <a:rPr lang="zh-TW" altLang="en-US" dirty="0">
                <a:solidFill>
                  <a:srgbClr val="0000CC"/>
                </a:solidFill>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74</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322993773"/>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rPr>
                        <a:t>志願順序</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accent6">
                              <a:lumMod val="50000"/>
                            </a:schemeClr>
                          </a:solidFill>
                          <a:effectLst/>
                          <a:latin typeface="Verdana" pitchFamily="34" charset="0"/>
                          <a:ea typeface="微軟正黑體" pitchFamily="34" charset="-120"/>
                        </a:rPr>
                        <a:t>1</a:t>
                      </a:r>
                      <a:endPar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accent6">
                              <a:lumMod val="50000"/>
                            </a:schemeClr>
                          </a:solidFill>
                          <a:effectLst/>
                          <a:latin typeface="Verdana" pitchFamily="34" charset="0"/>
                          <a:ea typeface="微軟正黑體" pitchFamily="34" charset="-120"/>
                        </a:rPr>
                        <a:t>2</a:t>
                      </a:r>
                      <a:endPar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accent6">
                              <a:lumMod val="50000"/>
                            </a:schemeClr>
                          </a:solidFill>
                          <a:effectLst/>
                          <a:latin typeface="Verdana" pitchFamily="34" charset="0"/>
                          <a:ea typeface="微軟正黑體" pitchFamily="34" charset="-120"/>
                        </a:rPr>
                        <a:t>3</a:t>
                      </a:r>
                      <a:endPar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accent6">
                              <a:lumMod val="50000"/>
                            </a:schemeClr>
                          </a:solidFill>
                          <a:effectLst/>
                          <a:latin typeface="Verdana" pitchFamily="34" charset="0"/>
                          <a:ea typeface="微軟正黑體" pitchFamily="34" charset="-120"/>
                        </a:rPr>
                        <a:t>4</a:t>
                      </a:r>
                      <a:endPar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accent6">
                              <a:lumMod val="50000"/>
                            </a:schemeClr>
                          </a:solidFill>
                          <a:effectLst/>
                          <a:latin typeface="Verdana" pitchFamily="34" charset="0"/>
                          <a:ea typeface="微軟正黑體" pitchFamily="34" charset="-120"/>
                        </a:rPr>
                        <a:t>5</a:t>
                      </a:r>
                      <a:endPar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chemeClr val="accent6">
                              <a:lumMod val="50000"/>
                            </a:schemeClr>
                          </a:solidFill>
                          <a:effectLst/>
                          <a:latin typeface="Verdana" pitchFamily="34" charset="0"/>
                          <a:ea typeface="微軟正黑體" pitchFamily="34" charset="-120"/>
                        </a:rPr>
                        <a:t>6</a:t>
                      </a:r>
                      <a:endParaRPr kumimoji="0" lang="zh-TW" altLang="en-US" sz="2000" b="0" i="0" u="none" strike="noStrike" cap="none" normalizeH="0" baseline="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chemeClr val="accent6">
                              <a:lumMod val="50000"/>
                            </a:schemeClr>
                          </a:solidFill>
                          <a:effectLst/>
                          <a:latin typeface="Verdana" pitchFamily="34" charset="0"/>
                          <a:ea typeface="微軟正黑體" pitchFamily="34" charset="-120"/>
                        </a:rPr>
                        <a:t>7</a:t>
                      </a:r>
                      <a:endParaRPr kumimoji="0" lang="zh-TW" altLang="en-US" sz="2000" b="0" i="0" u="none" strike="noStrike" cap="none" normalizeH="0" baseline="0" dirty="0">
                        <a:ln>
                          <a:noFill/>
                        </a:ln>
                        <a:solidFill>
                          <a:schemeClr val="accent6">
                            <a:lumMod val="50000"/>
                          </a:schemeClr>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應日科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extLst>
              <p:ext uri="{D42A27DB-BD31-4B8C-83A1-F6EECF244321}">
                <p14:modId xmlns:p14="http://schemas.microsoft.com/office/powerpoint/2010/main" val="585678434"/>
              </p:ext>
            </p:extLst>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CC"/>
                          </a:solidFill>
                          <a:effectLst/>
                          <a:latin typeface="+mn-ea"/>
                          <a:ea typeface="+mn-ea"/>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1</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2</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3</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4</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5</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6</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CC"/>
                          </a:solidFill>
                          <a:effectLst/>
                          <a:latin typeface="+mn-ea"/>
                          <a:ea typeface="+mn-ea"/>
                        </a:rPr>
                        <a:t>7</a:t>
                      </a:r>
                      <a:endParaRPr kumimoji="0" lang="zh-TW" altLang="en-US" sz="2000" b="0" i="0" u="none" strike="noStrike" cap="none" normalizeH="0" baseline="0" dirty="0">
                        <a:ln>
                          <a:noFill/>
                        </a:ln>
                        <a:solidFill>
                          <a:srgbClr val="0000CC"/>
                        </a:solidFill>
                        <a:effectLst/>
                        <a:latin typeface="+mn-ea"/>
                        <a:ea typeface="+mn-ea"/>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429248"/>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429248"/>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99262"/>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ustDataLst>
      <p:tags r:id="rId1"/>
    </p:custDataLst>
    <p:extLst>
      <p:ext uri="{BB962C8B-B14F-4D97-AF65-F5344CB8AC3E}">
        <p14:creationId xmlns:p14="http://schemas.microsoft.com/office/powerpoint/2010/main" val="38892136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ustDataLst>
      <p:tags r:id="rId1"/>
    </p:custDataLst>
    <p:extLst>
      <p:ext uri="{BB962C8B-B14F-4D97-AF65-F5344CB8AC3E}">
        <p14:creationId xmlns:p14="http://schemas.microsoft.com/office/powerpoint/2010/main" val="214811931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6CEDDE9B-E14F-403E-8B8C-AA009DAFCACD}"/>
              </a:ext>
            </a:extLst>
          </p:cNvPr>
          <p:cNvPicPr>
            <a:picLocks noChangeAspect="1"/>
          </p:cNvPicPr>
          <p:nvPr/>
        </p:nvPicPr>
        <p:blipFill>
          <a:blip r:embed="rId5"/>
          <a:stretch>
            <a:fillRect/>
          </a:stretch>
        </p:blipFill>
        <p:spPr>
          <a:xfrm>
            <a:off x="1271464" y="1412876"/>
            <a:ext cx="4392736" cy="5458827"/>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64D27A8-F2F8-460A-8F7D-15DCCFE85849}"/>
              </a:ext>
            </a:extLst>
          </p:cNvPr>
          <p:cNvPicPr>
            <a:picLocks noChangeAspect="1"/>
          </p:cNvPicPr>
          <p:nvPr/>
        </p:nvPicPr>
        <p:blipFill>
          <a:blip r:embed="rId3"/>
          <a:stretch>
            <a:fillRect/>
          </a:stretch>
        </p:blipFill>
        <p:spPr>
          <a:xfrm>
            <a:off x="0" y="1122584"/>
            <a:ext cx="12192000" cy="573541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8472264" y="4221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5A1ADC0A-ABAA-4074-90F4-0C5C18CD980A}"/>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7" name="矩形 6">
            <a:extLst>
              <a:ext uri="{FF2B5EF4-FFF2-40B4-BE49-F238E27FC236}">
                <a16:creationId xmlns:a16="http://schemas.microsoft.com/office/drawing/2014/main" id="{91375F8D-32FF-470F-A0AA-AFE253083405}"/>
              </a:ext>
            </a:extLst>
          </p:cNvPr>
          <p:cNvSpPr/>
          <p:nvPr/>
        </p:nvSpPr>
        <p:spPr>
          <a:xfrm>
            <a:off x="83332" y="1510664"/>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5403F9-99E9-482A-8381-8781C62032B8}"/>
              </a:ext>
            </a:extLst>
          </p:cNvPr>
          <p:cNvPicPr>
            <a:picLocks noChangeAspect="1"/>
          </p:cNvPicPr>
          <p:nvPr/>
        </p:nvPicPr>
        <p:blipFill>
          <a:blip r:embed="rId3"/>
          <a:stretch>
            <a:fillRect/>
          </a:stretch>
        </p:blipFill>
        <p:spPr>
          <a:xfrm>
            <a:off x="0" y="1340768"/>
            <a:ext cx="12192000" cy="5380069"/>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87556" y="5549107"/>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
        <p:nvSpPr>
          <p:cNvPr id="7" name="Text Box 5">
            <a:extLst>
              <a:ext uri="{FF2B5EF4-FFF2-40B4-BE49-F238E27FC236}">
                <a16:creationId xmlns:a16="http://schemas.microsoft.com/office/drawing/2014/main" id="{82AFE363-FD9A-4891-B4CB-68075BC049DE}"/>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827BF4A0-7887-44FE-B46D-8B77A84F15D1}"/>
              </a:ext>
            </a:extLst>
          </p:cNvPr>
          <p:cNvSpPr/>
          <p:nvPr/>
        </p:nvSpPr>
        <p:spPr>
          <a:xfrm>
            <a:off x="83332" y="1700808"/>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89F644-A5F7-4CA9-B9F2-FC8BC6C62FC0}"/>
              </a:ext>
            </a:extLst>
          </p:cNvPr>
          <p:cNvPicPr>
            <a:picLocks noChangeAspect="1"/>
          </p:cNvPicPr>
          <p:nvPr/>
        </p:nvPicPr>
        <p:blipFill>
          <a:blip r:embed="rId3"/>
          <a:stretch>
            <a:fillRect/>
          </a:stretch>
        </p:blipFill>
        <p:spPr>
          <a:xfrm>
            <a:off x="94657" y="1196752"/>
            <a:ext cx="12097343" cy="566124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258127" y="534057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 </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7F56138B-EDE1-4A78-BF96-28FA62CB29AC}"/>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8" name="矩形 7">
            <a:extLst>
              <a:ext uri="{FF2B5EF4-FFF2-40B4-BE49-F238E27FC236}">
                <a16:creationId xmlns:a16="http://schemas.microsoft.com/office/drawing/2014/main" id="{A9E397C3-9729-42FF-8D74-01AD8A0CE634}"/>
              </a:ext>
            </a:extLst>
          </p:cNvPr>
          <p:cNvSpPr/>
          <p:nvPr/>
        </p:nvSpPr>
        <p:spPr>
          <a:xfrm>
            <a:off x="176480" y="1268760"/>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17633284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4"/>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 </a:t>
            </a:r>
            <a:r>
              <a:rPr lang="zh-TW" altLang="en-US" sz="3600" dirty="0">
                <a:solidFill>
                  <a:schemeClr val="tx2"/>
                </a:solidFill>
                <a:ea typeface="標楷體" panose="03000509000000000000" pitchFamily="65" charset="-120"/>
              </a:rPr>
              <a:t>生</a:t>
            </a:r>
          </a:p>
        </p:txBody>
      </p:sp>
      <p:sp>
        <p:nvSpPr>
          <p:cNvPr id="5" name="矩形 4">
            <a:extLst>
              <a:ext uri="{FF2B5EF4-FFF2-40B4-BE49-F238E27FC236}">
                <a16:creationId xmlns:a16="http://schemas.microsoft.com/office/drawing/2014/main" id="{9F80D01B-EEAE-466F-AE6A-C89833B6E69A}"/>
              </a:ext>
            </a:extLst>
          </p:cNvPr>
          <p:cNvSpPr/>
          <p:nvPr/>
        </p:nvSpPr>
        <p:spPr>
          <a:xfrm>
            <a:off x="202668" y="476672"/>
            <a:ext cx="11989332"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6231355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C7647D-68B3-4D8E-8331-9888F07E8AAF}"/>
              </a:ext>
            </a:extLst>
          </p:cNvPr>
          <p:cNvPicPr>
            <a:picLocks noChangeAspect="1"/>
          </p:cNvPicPr>
          <p:nvPr/>
        </p:nvPicPr>
        <p:blipFill>
          <a:blip r:embed="rId4"/>
          <a:stretch>
            <a:fillRect/>
          </a:stretch>
        </p:blipFill>
        <p:spPr>
          <a:xfrm>
            <a:off x="263352" y="952813"/>
            <a:ext cx="11665296" cy="590518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90386"/>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579C97AF-FADA-4E6E-803E-2B990A40ABD3}"/>
              </a:ext>
            </a:extLst>
          </p:cNvPr>
          <p:cNvSpPr/>
          <p:nvPr/>
        </p:nvSpPr>
        <p:spPr>
          <a:xfrm>
            <a:off x="166664" y="1196752"/>
            <a:ext cx="12025336" cy="14401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1AB0F20-48F4-4B10-92FB-35C043E0CE37}"/>
              </a:ext>
            </a:extLst>
          </p:cNvPr>
          <p:cNvPicPr>
            <a:picLocks noChangeAspect="1"/>
          </p:cNvPicPr>
          <p:nvPr/>
        </p:nvPicPr>
        <p:blipFill>
          <a:blip r:embed="rId4"/>
          <a:stretch>
            <a:fillRect/>
          </a:stretch>
        </p:blipFill>
        <p:spPr>
          <a:xfrm>
            <a:off x="326140" y="856412"/>
            <a:ext cx="11530499" cy="600158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10081"/>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38633424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103</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6944</Words>
  <Application>Microsoft Office PowerPoint</Application>
  <PresentationFormat>寬螢幕</PresentationFormat>
  <Paragraphs>1165</Paragraphs>
  <Slides>109</Slides>
  <Notes>48</Notes>
  <HiddenSlides>0</HiddenSlides>
  <MMClips>0</MMClips>
  <ScaleCrop>false</ScaleCrop>
  <HeadingPairs>
    <vt:vector size="6" baseType="variant">
      <vt:variant>
        <vt:lpstr>使用字型</vt:lpstr>
      </vt:variant>
      <vt:variant>
        <vt:i4>14</vt:i4>
      </vt:variant>
      <vt:variant>
        <vt:lpstr>佈景主題</vt:lpstr>
      </vt:variant>
      <vt:variant>
        <vt:i4>6</vt:i4>
      </vt:variant>
      <vt:variant>
        <vt:lpstr>投影片標題</vt:lpstr>
      </vt:variant>
      <vt:variant>
        <vt:i4>109</vt:i4>
      </vt:variant>
    </vt:vector>
  </HeadingPairs>
  <TitlesOfParts>
    <vt:vector size="129" baseType="lpstr">
      <vt:lpstr>Adobe 黑体 Std R</vt:lpstr>
      <vt:lpstr>Adobe 繁黑體 Std B</vt:lpstr>
      <vt:lpstr>微軟正黑體</vt:lpstr>
      <vt:lpstr>新細明體</vt:lpstr>
      <vt:lpstr>標楷體</vt:lpstr>
      <vt:lpstr>Arial</vt:lpstr>
      <vt:lpstr>Calibri</vt:lpstr>
      <vt:lpstr>Microsoft New Tai Lue</vt:lpstr>
      <vt:lpstr>Montserrat</vt:lpstr>
      <vt:lpstr>Montserrat Light</vt:lpstr>
      <vt:lpstr>Times New Roman</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115年適性入學重要日程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115學年度桃連區適性入學管道</vt:lpstr>
      <vt:lpstr>PowerPoint 簡報</vt:lpstr>
      <vt:lpstr>PowerPoint 簡報</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115優先免試入學之內容</vt:lpstr>
      <vt:lpstr>高中端免試招生名額</vt:lpstr>
      <vt:lpstr>國中端志願錄取方式</vt:lpstr>
      <vt:lpstr>115優先免試入學</vt:lpstr>
      <vt:lpstr>高中端-第一類學校</vt:lpstr>
      <vt:lpstr>高中端-增額分配</vt:lpstr>
      <vt:lpstr>高中端-增額分配</vt:lpstr>
      <vt:lpstr>高中端-第二類學校</vt:lpstr>
      <vt:lpstr>高中端-第三類學校</vt:lpstr>
      <vt:lpstr>115優先免試入學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115年桃連區免試入學-同分超額比序步驟</vt:lpstr>
      <vt:lpstr>個別序位</vt:lpstr>
      <vt:lpstr>個別序位</vt:lpstr>
      <vt:lpstr>如何使用個別序位</vt:lpstr>
      <vt:lpstr>如何使用個別序位</vt:lpstr>
      <vt:lpstr>如何使用個別序位</vt:lpstr>
      <vt:lpstr>公立高中(普通科、綜高)累積人數</vt:lpstr>
      <vt:lpstr>公立高中(普通科、綜高)累積人數</vt:lpstr>
      <vt:lpstr>志願規畫範例</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2026-03-27T12:36:50Z</dcterms:modified>
</cp:coreProperties>
</file>