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66" r:id="rId1"/>
  </p:sldMasterIdLst>
  <p:notesMasterIdLst>
    <p:notesMasterId r:id="rId13"/>
  </p:notesMasterIdLst>
  <p:sldIdLst>
    <p:sldId id="256" r:id="rId2"/>
    <p:sldId id="257" r:id="rId3"/>
    <p:sldId id="259" r:id="rId4"/>
    <p:sldId id="260" r:id="rId5"/>
    <p:sldId id="262" r:id="rId6"/>
    <p:sldId id="263" r:id="rId7"/>
    <p:sldId id="264" r:id="rId8"/>
    <p:sldId id="265" r:id="rId9"/>
    <p:sldId id="266" r:id="rId10"/>
    <p:sldId id="269" r:id="rId11"/>
    <p:sldId id="267" r:id="rId1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12" autoAdjust="0"/>
  </p:normalViewPr>
  <p:slideViewPr>
    <p:cSldViewPr snapToGrid="0" snapToObjects="1">
      <p:cViewPr varScale="1">
        <p:scale>
          <a:sx n="106" d="100"/>
          <a:sy n="106" d="100"/>
        </p:scale>
        <p:origin x="778"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70D3C8-9232-4227-A134-03634009CD30}" type="datetimeFigureOut">
              <a:rPr lang="zh-TW" altLang="en-US" smtClean="0"/>
              <a:t>2025/5/5</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E28708-C55F-4B38-AFF1-D47E7EDC246E}" type="slidenum">
              <a:rPr lang="zh-TW" altLang="en-US" smtClean="0"/>
              <a:t>‹#›</a:t>
            </a:fld>
            <a:endParaRPr lang="zh-TW" altLang="en-US"/>
          </a:p>
        </p:txBody>
      </p:sp>
    </p:spTree>
    <p:extLst>
      <p:ext uri="{BB962C8B-B14F-4D97-AF65-F5344CB8AC3E}">
        <p14:creationId xmlns:p14="http://schemas.microsoft.com/office/powerpoint/2010/main" val="4252535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zh-TW" altLang="en-US"/>
              <a:t>按一下以編輯母片副標題樣式</a:t>
            </a:r>
            <a:endParaRPr lang="en-US" dirty="0"/>
          </a:p>
        </p:txBody>
      </p:sp>
      <p:sp>
        <p:nvSpPr>
          <p:cNvPr id="4" name="Date Placeholder 3"/>
          <p:cNvSpPr>
            <a:spLocks noGrp="1"/>
          </p:cNvSpPr>
          <p:nvPr>
            <p:ph type="dt" sz="half" idx="10"/>
          </p:nvPr>
        </p:nvSpPr>
        <p:spPr/>
        <p:txBody>
          <a:bodyPr/>
          <a:lstStyle/>
          <a:p>
            <a:fld id="{747CBC41-CA7F-4D2A-AFB5-290F5FD01C17}" type="datetime1">
              <a:rPr lang="en-US" altLang="zh-TW"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2312924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C3CB61CA-EA56-484D-AFAF-8A94A2F1BCDE}" type="datetime1">
              <a:rPr lang="en-US" altLang="zh-TW"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421041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DAF8508E-4A7F-4925-B188-8CED384CA79B}" type="datetime1">
              <a:rPr lang="en-US" altLang="zh-TW"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
        <p:nvSpPr>
          <p:cNvPr id="20" name="TextBox 19"/>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latin typeface="Arial"/>
              </a:rPr>
              <a:t>”</a:t>
            </a:r>
            <a:endParaRPr lang="en-US" sz="1350" dirty="0">
              <a:solidFill>
                <a:schemeClr val="accent1">
                  <a:lumMod val="60000"/>
                  <a:lumOff val="40000"/>
                </a:schemeClr>
              </a:solidFill>
              <a:latin typeface="Arial"/>
            </a:endParaRPr>
          </a:p>
        </p:txBody>
      </p:sp>
    </p:spTree>
    <p:extLst>
      <p:ext uri="{BB962C8B-B14F-4D97-AF65-F5344CB8AC3E}">
        <p14:creationId xmlns:p14="http://schemas.microsoft.com/office/powerpoint/2010/main" val="1632986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5F50602D-FE27-4BDC-9A8B-7001AFA154E0}" type="datetime1">
              <a:rPr lang="en-US" altLang="zh-TW"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25053357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71BA6325-F0ED-4211-A5EF-0328E8B24593}" type="datetime1">
              <a:rPr lang="en-US" altLang="zh-TW"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55413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3974B1F0-F0AA-4F05-9416-B960E70394D8}" type="datetime1">
              <a:rPr lang="en-US" altLang="zh-TW"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30457841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E9C79346-5A7F-4A75-9097-DB08AFDB61B4}" type="datetime1">
              <a:rPr lang="en-US" altLang="zh-TW"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16786705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D656116E-2E92-4D4F-80B4-371DE7D51426}" type="datetime1">
              <a:rPr lang="en-US" altLang="zh-TW"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972287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D6C8934-5248-4FCE-8C08-7A1D39052686}" type="datetime1">
              <a:rPr lang="en-US" altLang="zh-TW"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1176433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FBA073A7-C56C-4DA3-B770-B835C9BF2631}" type="datetime1">
              <a:rPr lang="en-US" altLang="zh-TW"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1624401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2A3D3A2A-3089-40B1-B894-2A280193BD71}" type="datetime1">
              <a:rPr lang="en-US" altLang="zh-TW"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1583085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編輯母片文字樣式</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編輯母片文字樣式</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BFD3AF0A-B6EA-4515-8C06-3FA3DAEC4EE7}" type="datetime1">
              <a:rPr lang="en-US" altLang="zh-TW" smtClean="0"/>
              <a:t>5/5/2025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1213013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050F0274-42CA-48DD-BDFA-6758038B6C69}" type="datetime1">
              <a:rPr lang="en-US" altLang="zh-TW" smtClean="0"/>
              <a:t>5/5/2025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1738548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E81100-E043-49AC-8BD5-1A2AAA54BCA0}" type="datetime1">
              <a:rPr lang="en-US" altLang="zh-TW" smtClean="0"/>
              <a:t>5/5/2025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4275504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zh-TW" altLang="en-US"/>
              <a:t>按一下以編輯母片標題樣式</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zh-TW" altLang="en-US"/>
              <a:t>編輯母片文字樣式</a:t>
            </a:r>
          </a:p>
        </p:txBody>
      </p:sp>
      <p:sp>
        <p:nvSpPr>
          <p:cNvPr id="5" name="Date Placeholder 4"/>
          <p:cNvSpPr>
            <a:spLocks noGrp="1"/>
          </p:cNvSpPr>
          <p:nvPr>
            <p:ph type="dt" sz="half" idx="10"/>
          </p:nvPr>
        </p:nvSpPr>
        <p:spPr/>
        <p:txBody>
          <a:bodyPr/>
          <a:lstStyle/>
          <a:p>
            <a:fld id="{18BC5E1C-32B9-4C30-8642-3A22E144DDC4}" type="datetime1">
              <a:rPr lang="en-US" altLang="zh-TW"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3083817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zh-TW" altLang="en-US"/>
              <a:t>按一下圖示以新增圖片</a:t>
            </a:r>
            <a:endParaRPr lang="en-US" dirty="0"/>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TW" altLang="en-US"/>
              <a:t>編輯母片文字樣式</a:t>
            </a:r>
          </a:p>
        </p:txBody>
      </p:sp>
      <p:sp>
        <p:nvSpPr>
          <p:cNvPr id="5" name="Date Placeholder 4"/>
          <p:cNvSpPr>
            <a:spLocks noGrp="1"/>
          </p:cNvSpPr>
          <p:nvPr>
            <p:ph type="dt" sz="half" idx="10"/>
          </p:nvPr>
        </p:nvSpPr>
        <p:spPr/>
        <p:txBody>
          <a:bodyPr/>
          <a:lstStyle/>
          <a:p>
            <a:fld id="{B1F6E6D2-DC0C-4AD0-ABD9-101E7178D036}" type="datetime1">
              <a:rPr lang="en-US" altLang="zh-TW"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AF604-6CBA-6F4A-A6F6-26E48A4D0EE4}" type="slidenum">
              <a:rPr lang="en-US" smtClean="0"/>
              <a:t>‹#›</a:t>
            </a:fld>
            <a:endParaRPr lang="en-US"/>
          </a:p>
        </p:txBody>
      </p:sp>
    </p:spTree>
    <p:extLst>
      <p:ext uri="{BB962C8B-B14F-4D97-AF65-F5344CB8AC3E}">
        <p14:creationId xmlns:p14="http://schemas.microsoft.com/office/powerpoint/2010/main" val="2075119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2384D43E-3010-4B67-BABC-9A661E1C1AC7}" type="datetime1">
              <a:rPr lang="en-US" altLang="zh-TW" smtClean="0"/>
              <a:t>5/5/2025</a:t>
            </a:fld>
            <a:endParaRPr lang="en-US"/>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fld id="{186AF604-6CBA-6F4A-A6F6-26E48A4D0EE4}" type="slidenum">
              <a:rPr lang="en-US" smtClean="0"/>
              <a:t>‹#›</a:t>
            </a:fld>
            <a:endParaRPr lang="en-US"/>
          </a:p>
        </p:txBody>
      </p:sp>
    </p:spTree>
    <p:extLst>
      <p:ext uri="{BB962C8B-B14F-4D97-AF65-F5344CB8AC3E}">
        <p14:creationId xmlns:p14="http://schemas.microsoft.com/office/powerpoint/2010/main" val="270793663"/>
      </p:ext>
    </p:extLst>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 id="2147483878" r:id="rId12"/>
    <p:sldLayoutId id="2147483879" r:id="rId13"/>
    <p:sldLayoutId id="2147483880" r:id="rId14"/>
    <p:sldLayoutId id="2147483881" r:id="rId15"/>
    <p:sldLayoutId id="2147483882" r:id="rId16"/>
  </p:sldLayoutIdLst>
  <p:hf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reurl.cc/Wq2KvD"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law.tycg.gov.tw/LawContent.aspx?id=GL002332"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6"/>
          <p:cNvSpPr/>
          <p:nvPr/>
        </p:nvSpPr>
        <p:spPr>
          <a:xfrm>
            <a:off x="1785747" y="0"/>
            <a:ext cx="583310" cy="642365"/>
          </a:xfrm>
          <a:custGeom>
            <a:avLst/>
            <a:gdLst>
              <a:gd name="connsiteX0" fmla="*/ 324992 w 583310"/>
              <a:gd name="connsiteY0" fmla="*/ 0 h 642365"/>
              <a:gd name="connsiteX1" fmla="*/ 0 w 583310"/>
              <a:gd name="connsiteY1" fmla="*/ 0 h 642365"/>
              <a:gd name="connsiteX2" fmla="*/ 323088 w 583310"/>
              <a:gd name="connsiteY2" fmla="*/ 642365 h 642365"/>
              <a:gd name="connsiteX3" fmla="*/ 583310 w 583310"/>
              <a:gd name="connsiteY3" fmla="*/ 512445 h 642365"/>
              <a:gd name="connsiteX4" fmla="*/ 324992 w 583310"/>
              <a:gd name="connsiteY4" fmla="*/ 0 h 6423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3310" h="642365">
                <a:moveTo>
                  <a:pt x="324992" y="0"/>
                </a:moveTo>
                <a:lnTo>
                  <a:pt x="0" y="0"/>
                </a:lnTo>
                <a:lnTo>
                  <a:pt x="323088" y="642365"/>
                </a:lnTo>
                <a:lnTo>
                  <a:pt x="583310" y="512445"/>
                </a:lnTo>
                <a:lnTo>
                  <a:pt x="324992" y="0"/>
                </a:lnTo>
                <a:close/>
              </a:path>
            </a:pathLst>
          </a:custGeom>
          <a:solidFill>
            <a:srgbClr val="FEFEFE">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TextBox 12"/>
          <p:cNvSpPr txBox="1"/>
          <p:nvPr/>
        </p:nvSpPr>
        <p:spPr>
          <a:xfrm>
            <a:off x="1136727" y="1277365"/>
            <a:ext cx="5880023" cy="3588162"/>
          </a:xfrm>
          <a:prstGeom prst="rect">
            <a:avLst/>
          </a:prstGeom>
          <a:noFill/>
        </p:spPr>
        <p:txBody>
          <a:bodyPr wrap="square" lIns="0" tIns="0" rIns="0" bIns="0" rtlCol="0">
            <a:spAutoFit/>
          </a:bodyPr>
          <a:lstStyle/>
          <a:p>
            <a:pPr marL="0" algn="ctr">
              <a:lnSpc>
                <a:spcPct val="100000"/>
              </a:lnSpc>
            </a:pPr>
            <a:r>
              <a:rPr lang="zh-CN" altLang="en-US" sz="5000" b="1" spc="-25" dirty="0">
                <a:latin typeface="王漢宗顏楷體繁" panose="02000500000000000000" pitchFamily="2" charset="-120"/>
                <a:ea typeface="王漢宗顏楷體繁" panose="02000500000000000000" pitchFamily="2" charset="-120"/>
              </a:rPr>
              <a:t>職</a:t>
            </a:r>
            <a:r>
              <a:rPr lang="zh-CN" altLang="en-US" sz="5000" b="1" spc="-20" dirty="0">
                <a:latin typeface="王漢宗顏楷體繁" panose="02000500000000000000" pitchFamily="2" charset="-120"/>
                <a:ea typeface="王漢宗顏楷體繁" panose="02000500000000000000" pitchFamily="2" charset="-120"/>
              </a:rPr>
              <a:t>場霸凌</a:t>
            </a:r>
            <a:r>
              <a:rPr lang="zh-TW" altLang="en-US" sz="5000" b="1" spc="-20" dirty="0">
                <a:latin typeface="王漢宗顏楷體繁" panose="02000500000000000000" pitchFamily="2" charset="-120"/>
                <a:ea typeface="王漢宗顏楷體繁" panose="02000500000000000000" pitchFamily="2" charset="-120"/>
              </a:rPr>
              <a:t>、</a:t>
            </a:r>
            <a:r>
              <a:rPr lang="zh-CN" altLang="en-US" sz="5000" b="1" spc="-20" dirty="0">
                <a:latin typeface="王漢宗顏楷體繁" panose="02000500000000000000" pitchFamily="2" charset="-120"/>
                <a:ea typeface="王漢宗顏楷體繁" panose="02000500000000000000" pitchFamily="2" charset="-120"/>
              </a:rPr>
              <a:t>職場暴力</a:t>
            </a:r>
            <a:r>
              <a:rPr lang="zh-TW" altLang="en-US" sz="5000" b="1" spc="-20" dirty="0">
                <a:latin typeface="王漢宗顏楷體繁" panose="02000500000000000000" pitchFamily="2" charset="-120"/>
                <a:ea typeface="王漢宗顏楷體繁" panose="02000500000000000000" pitchFamily="2" charset="-120"/>
              </a:rPr>
              <a:t>防治宣導及員工協助</a:t>
            </a:r>
            <a:endParaRPr lang="en-US" altLang="zh-TW" sz="5000" b="1" spc="-20" dirty="0">
              <a:latin typeface="王漢宗顏楷體繁" panose="02000500000000000000" pitchFamily="2" charset="-120"/>
              <a:ea typeface="王漢宗顏楷體繁" panose="02000500000000000000" pitchFamily="2" charset="-120"/>
            </a:endParaRPr>
          </a:p>
          <a:p>
            <a:pPr>
              <a:lnSpc>
                <a:spcPts val="1000"/>
              </a:lnSpc>
            </a:pPr>
            <a:endParaRPr lang="en-US" dirty="0">
              <a:latin typeface="王漢宗顏楷體繁" panose="02000500000000000000" pitchFamily="2" charset="-120"/>
              <a:ea typeface="王漢宗顏楷體繁" panose="02000500000000000000" pitchFamily="2" charset="-120"/>
            </a:endParaRPr>
          </a:p>
          <a:p>
            <a:pPr>
              <a:lnSpc>
                <a:spcPts val="1000"/>
              </a:lnSpc>
            </a:pPr>
            <a:endParaRPr lang="en-US" dirty="0">
              <a:latin typeface="王漢宗顏楷體繁" panose="02000500000000000000" pitchFamily="2" charset="-120"/>
              <a:ea typeface="王漢宗顏楷體繁" panose="02000500000000000000" pitchFamily="2" charset="-120"/>
            </a:endParaRPr>
          </a:p>
          <a:p>
            <a:pPr>
              <a:lnSpc>
                <a:spcPts val="1000"/>
              </a:lnSpc>
            </a:pPr>
            <a:endParaRPr lang="en-US" dirty="0">
              <a:latin typeface="王漢宗顏楷體繁" panose="02000500000000000000" pitchFamily="2" charset="-120"/>
              <a:ea typeface="王漢宗顏楷體繁" panose="02000500000000000000" pitchFamily="2" charset="-120"/>
            </a:endParaRPr>
          </a:p>
          <a:p>
            <a:pPr>
              <a:lnSpc>
                <a:spcPts val="1000"/>
              </a:lnSpc>
            </a:pPr>
            <a:endParaRPr lang="en-US" dirty="0">
              <a:latin typeface="王漢宗顏楷體繁" panose="02000500000000000000" pitchFamily="2" charset="-120"/>
              <a:ea typeface="王漢宗顏楷體繁" panose="02000500000000000000" pitchFamily="2" charset="-120"/>
            </a:endParaRPr>
          </a:p>
          <a:p>
            <a:pPr>
              <a:lnSpc>
                <a:spcPts val="1870"/>
              </a:lnSpc>
            </a:pPr>
            <a:endParaRPr lang="en-US" dirty="0">
              <a:latin typeface="王漢宗顏楷體繁" panose="02000500000000000000" pitchFamily="2" charset="-120"/>
              <a:ea typeface="王漢宗顏楷體繁" panose="02000500000000000000" pitchFamily="2" charset="-120"/>
            </a:endParaRPr>
          </a:p>
          <a:p>
            <a:pPr algn="ctr"/>
            <a:r>
              <a:rPr lang="zh-TW" altLang="en-US" sz="2800" spc="20" dirty="0">
                <a:latin typeface="王漢宗顏楷體繁" panose="02000500000000000000" pitchFamily="2" charset="-120"/>
                <a:ea typeface="王漢宗顏楷體繁" panose="02000500000000000000" pitchFamily="2" charset="-120"/>
              </a:rPr>
              <a:t>桃園市立經國國民中學</a:t>
            </a:r>
            <a:endParaRPr lang="en-US" altLang="zh-TW" sz="2800" spc="20" dirty="0">
              <a:latin typeface="王漢宗顏楷體繁" panose="02000500000000000000" pitchFamily="2" charset="-120"/>
              <a:ea typeface="王漢宗顏楷體繁" panose="02000500000000000000" pitchFamily="2" charset="-120"/>
            </a:endParaRPr>
          </a:p>
          <a:p>
            <a:pPr algn="ctr"/>
            <a:r>
              <a:rPr lang="en-US" altLang="zh-TW" sz="2800" spc="-20" dirty="0">
                <a:latin typeface="王漢宗顏楷體繁" panose="02000500000000000000" pitchFamily="2" charset="-120"/>
                <a:ea typeface="王漢宗顏楷體繁" panose="02000500000000000000" pitchFamily="2" charset="-120"/>
              </a:rPr>
              <a:t>114.5.6</a:t>
            </a:r>
            <a:endParaRPr lang="zh-CN" altLang="en-US" sz="2800" spc="-20" dirty="0">
              <a:latin typeface="王漢宗顏楷體繁" panose="02000500000000000000" pitchFamily="2" charset="-120"/>
              <a:ea typeface="王漢宗顏楷體繁" panose="02000500000000000000" pitchFamily="2" charset="-120"/>
            </a:endParaRPr>
          </a:p>
          <a:p>
            <a:pPr marL="0" algn="ctr">
              <a:lnSpc>
                <a:spcPct val="100000"/>
              </a:lnSpc>
            </a:pPr>
            <a:endParaRPr lang="zh-CN" altLang="en-US" sz="2800" spc="20" dirty="0">
              <a:latin typeface="王漢宗顏楷體繁" panose="02000500000000000000" pitchFamily="2" charset="-120"/>
              <a:ea typeface="王漢宗顏楷體繁" panose="02000500000000000000" pitchFamily="2" charset="-120"/>
            </a:endParaRPr>
          </a:p>
        </p:txBody>
      </p:sp>
      <p:sp>
        <p:nvSpPr>
          <p:cNvPr id="8" name="TextBox 24"/>
          <p:cNvSpPr txBox="1"/>
          <p:nvPr/>
        </p:nvSpPr>
        <p:spPr>
          <a:xfrm>
            <a:off x="8923908" y="92076"/>
            <a:ext cx="218505" cy="198120"/>
          </a:xfrm>
          <a:prstGeom prst="rect">
            <a:avLst/>
          </a:prstGeom>
          <a:noFill/>
        </p:spPr>
        <p:txBody>
          <a:bodyPr wrap="square" lIns="0" tIns="0" rIns="0" bIns="0" rtlCol="0">
            <a:spAutoFit/>
          </a:bodyPr>
          <a:lstStyle/>
          <a:p>
            <a:pPr marL="0">
              <a:lnSpc>
                <a:spcPct val="100000"/>
              </a:lnSpc>
            </a:pPr>
            <a:r>
              <a:rPr lang="en-US" altLang="zh-TW" sz="1300" spc="-15">
                <a:solidFill>
                  <a:srgbClr val="49B4D8"/>
                </a:solidFill>
                <a:latin typeface="Arial"/>
                <a:ea typeface="Arial"/>
              </a:rPr>
              <a:t>1</a:t>
            </a:r>
            <a:endParaRPr lang="en-US" altLang="zh-CN" sz="1300" spc="-15" dirty="0">
              <a:solidFill>
                <a:srgbClr val="49B4D8"/>
              </a:solidFill>
              <a:latin typeface="Arial"/>
              <a:ea typeface="Arial"/>
            </a:endParaRPr>
          </a:p>
        </p:txBody>
      </p:sp>
      <p:sp>
        <p:nvSpPr>
          <p:cNvPr id="2" name="投影片編號版面配置區 1"/>
          <p:cNvSpPr>
            <a:spLocks noGrp="1"/>
          </p:cNvSpPr>
          <p:nvPr>
            <p:ph type="sldNum" sz="quarter" idx="12"/>
          </p:nvPr>
        </p:nvSpPr>
        <p:spPr/>
        <p:txBody>
          <a:bodyPr/>
          <a:lstStyle/>
          <a:p>
            <a:fld id="{186AF604-6CBA-6F4A-A6F6-26E48A4D0EE4}" type="slidenum">
              <a:rPr lang="en-US" smtClean="0"/>
              <a:t>1</a:t>
            </a:fld>
            <a:endParaRPr lang="en-US"/>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8E6D1DA-917D-4AC7-B2CA-5D58B8B8E9A0}"/>
              </a:ext>
            </a:extLst>
          </p:cNvPr>
          <p:cNvSpPr>
            <a:spLocks noGrp="1"/>
          </p:cNvSpPr>
          <p:nvPr>
            <p:ph type="title"/>
          </p:nvPr>
        </p:nvSpPr>
        <p:spPr>
          <a:xfrm>
            <a:off x="745601" y="475200"/>
            <a:ext cx="6447501" cy="756000"/>
          </a:xfrm>
        </p:spPr>
        <p:txBody>
          <a:bodyPr>
            <a:normAutofit fontScale="90000"/>
          </a:bodyPr>
          <a:lstStyle/>
          <a:p>
            <a:r>
              <a:rPr lang="zh-TW" altLang="en-US" sz="3600" b="1" spc="-10" dirty="0">
                <a:solidFill>
                  <a:srgbClr val="D9A500"/>
                </a:solidFill>
                <a:latin typeface="王漢宗顏楷體繁" panose="02000500000000000000" pitchFamily="2" charset="-120"/>
                <a:ea typeface="王漢宗顏楷體繁" panose="02000500000000000000" pitchFamily="2" charset="-120"/>
                <a:cs typeface="+mn-cs"/>
              </a:rPr>
              <a:t>桃園市政府員工協助方案諮詢管道</a:t>
            </a:r>
            <a:r>
              <a:rPr lang="en-US" altLang="zh-TW" sz="1400" b="1" spc="-10" dirty="0">
                <a:solidFill>
                  <a:srgbClr val="D9A500"/>
                </a:solidFill>
                <a:latin typeface="PMingLiU"/>
                <a:ea typeface="PMingLiU"/>
                <a:cs typeface="+mn-cs"/>
              </a:rPr>
              <a:t>1</a:t>
            </a:r>
            <a:endParaRPr lang="zh-TW" altLang="en-US" sz="1400" b="1" spc="-10" dirty="0">
              <a:solidFill>
                <a:srgbClr val="D9A500"/>
              </a:solidFill>
              <a:latin typeface="PMingLiU"/>
              <a:ea typeface="PMingLiU"/>
              <a:cs typeface="+mn-cs"/>
            </a:endParaRPr>
          </a:p>
        </p:txBody>
      </p:sp>
      <p:sp>
        <p:nvSpPr>
          <p:cNvPr id="3" name="內容版面配置區 2">
            <a:extLst>
              <a:ext uri="{FF2B5EF4-FFF2-40B4-BE49-F238E27FC236}">
                <a16:creationId xmlns:a16="http://schemas.microsoft.com/office/drawing/2014/main" id="{CCEAE791-5917-4EB0-A25A-30F564F728F8}"/>
              </a:ext>
            </a:extLst>
          </p:cNvPr>
          <p:cNvSpPr>
            <a:spLocks noGrp="1"/>
          </p:cNvSpPr>
          <p:nvPr>
            <p:ph idx="1"/>
          </p:nvPr>
        </p:nvSpPr>
        <p:spPr>
          <a:xfrm>
            <a:off x="1026401" y="1814842"/>
            <a:ext cx="6396799" cy="2433158"/>
          </a:xfrm>
        </p:spPr>
        <p:txBody>
          <a:bodyPr>
            <a:noAutofit/>
          </a:bodyPr>
          <a:lstStyle/>
          <a:p>
            <a:pPr marL="0" indent="0">
              <a:buNone/>
            </a:pPr>
            <a:r>
              <a:rPr lang="en-US" altLang="zh-TW" sz="2800" dirty="0">
                <a:latin typeface="王漢宗顏楷體繁" panose="02000500000000000000" pitchFamily="2" charset="-120"/>
                <a:ea typeface="王漢宗顏楷體繁" panose="02000500000000000000" pitchFamily="2" charset="-120"/>
              </a:rPr>
              <a:t>(</a:t>
            </a:r>
            <a:r>
              <a:rPr lang="zh-TW" altLang="en-US" sz="2800" dirty="0">
                <a:latin typeface="王漢宗顏楷體繁" panose="02000500000000000000" pitchFamily="2" charset="-120"/>
                <a:ea typeface="王漢宗顏楷體繁" panose="02000500000000000000" pitchFamily="2" charset="-120"/>
              </a:rPr>
              <a:t>一</a:t>
            </a:r>
            <a:r>
              <a:rPr lang="en-US" altLang="zh-TW" sz="2800" dirty="0">
                <a:latin typeface="王漢宗顏楷體繁" panose="02000500000000000000" pitchFamily="2" charset="-120"/>
                <a:ea typeface="王漢宗顏楷體繁" panose="02000500000000000000" pitchFamily="2" charset="-120"/>
              </a:rPr>
              <a:t>) </a:t>
            </a:r>
            <a:r>
              <a:rPr lang="zh-TW" altLang="en-US" sz="2800" dirty="0">
                <a:latin typeface="王漢宗顏楷體繁" panose="02000500000000000000" pitchFamily="2" charset="-120"/>
                <a:ea typeface="王漢宗顏楷體繁" panose="02000500000000000000" pitchFamily="2" charset="-120"/>
              </a:rPr>
              <a:t>「請幫我吧 </a:t>
            </a:r>
            <a:r>
              <a:rPr lang="en-US" altLang="zh-TW" sz="2800" dirty="0">
                <a:latin typeface="王漢宗顏楷體繁" panose="02000500000000000000" pitchFamily="2" charset="-120"/>
                <a:ea typeface="王漢宗顏楷體繁" panose="02000500000000000000" pitchFamily="2" charset="-120"/>
              </a:rPr>
              <a:t>7858 </a:t>
            </a:r>
            <a:r>
              <a:rPr lang="zh-TW" altLang="en-US" sz="2800" dirty="0">
                <a:latin typeface="王漢宗顏楷體繁" panose="02000500000000000000" pitchFamily="2" charset="-120"/>
                <a:ea typeface="王漢宗顏楷體繁" panose="02000500000000000000" pitchFamily="2" charset="-120"/>
              </a:rPr>
              <a:t>」諮詢專線</a:t>
            </a:r>
            <a:endParaRPr lang="en-US" altLang="zh-TW" sz="2800" dirty="0">
              <a:latin typeface="王漢宗顏楷體繁" panose="02000500000000000000" pitchFamily="2" charset="-120"/>
              <a:ea typeface="王漢宗顏楷體繁" panose="02000500000000000000" pitchFamily="2" charset="-120"/>
            </a:endParaRPr>
          </a:p>
          <a:p>
            <a:pPr marL="685800" lvl="2" indent="0">
              <a:buNone/>
            </a:pPr>
            <a:r>
              <a:rPr lang="zh-TW" altLang="en-US" sz="3000" dirty="0">
                <a:solidFill>
                  <a:schemeClr val="accent5"/>
                </a:solidFill>
                <a:latin typeface="王漢宗顏楷體繁" panose="02000500000000000000" pitchFamily="2" charset="-120"/>
                <a:ea typeface="王漢宗顏楷體繁" panose="02000500000000000000" pitchFamily="2" charset="-120"/>
              </a:rPr>
              <a:t>（</a:t>
            </a:r>
            <a:r>
              <a:rPr lang="en-US" altLang="zh-TW" sz="3000" dirty="0">
                <a:solidFill>
                  <a:schemeClr val="accent5"/>
                </a:solidFill>
                <a:latin typeface="王漢宗顏楷體繁" panose="02000500000000000000" pitchFamily="2" charset="-120"/>
                <a:ea typeface="王漢宗顏楷體繁" panose="02000500000000000000" pitchFamily="2" charset="-120"/>
              </a:rPr>
              <a:t>080 002 7858</a:t>
            </a:r>
            <a:r>
              <a:rPr lang="zh-TW" altLang="en-US" sz="3000" dirty="0">
                <a:solidFill>
                  <a:schemeClr val="accent5"/>
                </a:solidFill>
                <a:latin typeface="王漢宗顏楷體繁" panose="02000500000000000000" pitchFamily="2" charset="-120"/>
                <a:ea typeface="王漢宗顏楷體繁" panose="02000500000000000000" pitchFamily="2" charset="-120"/>
              </a:rPr>
              <a:t> </a:t>
            </a:r>
            <a:r>
              <a:rPr lang="en-US" altLang="zh-TW" sz="3000" dirty="0">
                <a:solidFill>
                  <a:schemeClr val="accent5"/>
                </a:solidFill>
                <a:latin typeface="王漢宗顏楷體繁" panose="02000500000000000000" pitchFamily="2" charset="-120"/>
                <a:ea typeface="王漢宗顏楷體繁" panose="02000500000000000000" pitchFamily="2" charset="-120"/>
              </a:rPr>
              <a:t>)</a:t>
            </a:r>
            <a:endParaRPr lang="zh-TW" altLang="en-US" sz="2200" dirty="0">
              <a:latin typeface="王漢宗顏楷體繁" panose="02000500000000000000" pitchFamily="2" charset="-120"/>
              <a:ea typeface="王漢宗顏楷體繁" panose="02000500000000000000" pitchFamily="2" charset="-120"/>
            </a:endParaRPr>
          </a:p>
          <a:p>
            <a:pPr marL="0" indent="0">
              <a:buNone/>
            </a:pPr>
            <a:r>
              <a:rPr lang="en-US" altLang="zh-TW" sz="2800" dirty="0">
                <a:latin typeface="王漢宗顏楷體繁" panose="02000500000000000000" pitchFamily="2" charset="-120"/>
                <a:ea typeface="王漢宗顏楷體繁" panose="02000500000000000000" pitchFamily="2" charset="-120"/>
              </a:rPr>
              <a:t>(</a:t>
            </a:r>
            <a:r>
              <a:rPr lang="zh-TW" altLang="en-US" sz="2800" dirty="0">
                <a:latin typeface="王漢宗顏楷體繁" panose="02000500000000000000" pitchFamily="2" charset="-120"/>
                <a:ea typeface="王漢宗顏楷體繁" panose="02000500000000000000" pitchFamily="2" charset="-120"/>
              </a:rPr>
              <a:t>二</a:t>
            </a:r>
            <a:r>
              <a:rPr lang="en-US" altLang="zh-TW" sz="2800" dirty="0">
                <a:latin typeface="王漢宗顏楷體繁" panose="02000500000000000000" pitchFamily="2" charset="-120"/>
                <a:ea typeface="王漢宗顏楷體繁" panose="02000500000000000000" pitchFamily="2" charset="-120"/>
              </a:rPr>
              <a:t>) EAPs </a:t>
            </a:r>
            <a:r>
              <a:rPr lang="zh-TW" altLang="en-US" sz="2800" dirty="0">
                <a:latin typeface="王漢宗顏楷體繁" panose="02000500000000000000" pitchFamily="2" charset="-120"/>
                <a:ea typeface="王漢宗顏楷體繁" panose="02000500000000000000" pitchFamily="2" charset="-120"/>
              </a:rPr>
              <a:t>解憂信箱            </a:t>
            </a:r>
            <a:r>
              <a:rPr lang="en-US" altLang="zh-TW" sz="2800" dirty="0">
                <a:latin typeface="王漢宗顏楷體繁" panose="02000500000000000000" pitchFamily="2" charset="-120"/>
                <a:ea typeface="王漢宗顏楷體繁" panose="02000500000000000000" pitchFamily="2" charset="-120"/>
              </a:rPr>
              <a:t>(</a:t>
            </a:r>
            <a:r>
              <a:rPr lang="zh-TW" altLang="en-US" sz="2800" dirty="0">
                <a:latin typeface="王漢宗顏楷體繁" panose="02000500000000000000" pitchFamily="2" charset="-120"/>
                <a:ea typeface="王漢宗顏楷體繁" panose="02000500000000000000" pitchFamily="2" charset="-120"/>
              </a:rPr>
              <a:t> </a:t>
            </a:r>
            <a:r>
              <a:rPr lang="en-US" altLang="zh-TW" sz="2800" dirty="0">
                <a:latin typeface="王漢宗顏楷體繁" panose="02000500000000000000" pitchFamily="2" charset="-120"/>
                <a:ea typeface="王漢宗顏楷體繁" panose="02000500000000000000" pitchFamily="2" charset="-120"/>
              </a:rPr>
              <a:t>eap@mail.tycg.gov.tw</a:t>
            </a:r>
            <a:r>
              <a:rPr lang="zh-TW" altLang="en-US" sz="2800" dirty="0">
                <a:latin typeface="王漢宗顏楷體繁" panose="02000500000000000000" pitchFamily="2" charset="-120"/>
                <a:ea typeface="王漢宗顏楷體繁" panose="02000500000000000000" pitchFamily="2" charset="-120"/>
              </a:rPr>
              <a:t>）</a:t>
            </a:r>
          </a:p>
        </p:txBody>
      </p:sp>
      <p:sp>
        <p:nvSpPr>
          <p:cNvPr id="5" name="投影片編號版面配置區 4"/>
          <p:cNvSpPr>
            <a:spLocks noGrp="1"/>
          </p:cNvSpPr>
          <p:nvPr>
            <p:ph type="sldNum" sz="quarter" idx="12"/>
          </p:nvPr>
        </p:nvSpPr>
        <p:spPr/>
        <p:txBody>
          <a:bodyPr/>
          <a:lstStyle/>
          <a:p>
            <a:fld id="{186AF604-6CBA-6F4A-A6F6-26E48A4D0EE4}" type="slidenum">
              <a:rPr lang="en-US" smtClean="0"/>
              <a:t>10</a:t>
            </a:fld>
            <a:endParaRPr lang="en-US"/>
          </a:p>
        </p:txBody>
      </p:sp>
      <p:sp>
        <p:nvSpPr>
          <p:cNvPr id="7" name="TextBox 150"/>
          <p:cNvSpPr txBox="1"/>
          <p:nvPr/>
        </p:nvSpPr>
        <p:spPr>
          <a:xfrm>
            <a:off x="8814655" y="92076"/>
            <a:ext cx="218505" cy="200055"/>
          </a:xfrm>
          <a:prstGeom prst="rect">
            <a:avLst/>
          </a:prstGeom>
          <a:noFill/>
        </p:spPr>
        <p:txBody>
          <a:bodyPr wrap="square" lIns="0" tIns="0" rIns="0" bIns="0" rtlCol="0">
            <a:spAutoFit/>
          </a:bodyPr>
          <a:lstStyle/>
          <a:p>
            <a:pPr marL="0">
              <a:lnSpc>
                <a:spcPct val="100000"/>
              </a:lnSpc>
            </a:pPr>
            <a:r>
              <a:rPr lang="en-US" altLang="zh-TW" sz="1300" spc="-15" dirty="0">
                <a:solidFill>
                  <a:srgbClr val="49B4D8"/>
                </a:solidFill>
                <a:latin typeface="Arial"/>
                <a:ea typeface="Arial"/>
              </a:rPr>
              <a:t>12</a:t>
            </a:r>
            <a:endParaRPr lang="en-US" altLang="zh-CN" sz="1300" spc="-15" dirty="0">
              <a:solidFill>
                <a:srgbClr val="49B4D8"/>
              </a:solidFill>
              <a:latin typeface="Arial"/>
              <a:ea typeface="Arial"/>
            </a:endParaRPr>
          </a:p>
        </p:txBody>
      </p:sp>
    </p:spTree>
    <p:extLst>
      <p:ext uri="{BB962C8B-B14F-4D97-AF65-F5344CB8AC3E}">
        <p14:creationId xmlns:p14="http://schemas.microsoft.com/office/powerpoint/2010/main" val="1874979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a:extLst>
              <a:ext uri="{FF2B5EF4-FFF2-40B4-BE49-F238E27FC236}">
                <a16:creationId xmlns:a16="http://schemas.microsoft.com/office/drawing/2014/main" id="{000F5B76-2578-4B06-98A1-4F83592280B7}"/>
              </a:ext>
            </a:extLst>
          </p:cNvPr>
          <p:cNvSpPr txBox="1"/>
          <p:nvPr/>
        </p:nvSpPr>
        <p:spPr>
          <a:xfrm>
            <a:off x="554400" y="1620945"/>
            <a:ext cx="6753600" cy="1815882"/>
          </a:xfrm>
          <a:prstGeom prst="rect">
            <a:avLst/>
          </a:prstGeom>
          <a:noFill/>
        </p:spPr>
        <p:txBody>
          <a:bodyPr wrap="square">
            <a:spAutoFit/>
          </a:bodyPr>
          <a:lstStyle/>
          <a:p>
            <a:r>
              <a:rPr lang="en-US" altLang="zh-TW" sz="2800" dirty="0">
                <a:latin typeface="王漢宗顏楷體繁" panose="02000500000000000000" pitchFamily="2" charset="-120"/>
                <a:ea typeface="王漢宗顏楷體繁" panose="02000500000000000000" pitchFamily="2" charset="-120"/>
              </a:rPr>
              <a:t>(</a:t>
            </a:r>
            <a:r>
              <a:rPr lang="zh-TW" altLang="en-US" sz="2800" dirty="0">
                <a:latin typeface="王漢宗顏楷體繁" panose="02000500000000000000" pitchFamily="2" charset="-120"/>
                <a:ea typeface="王漢宗顏楷體繁" panose="02000500000000000000" pitchFamily="2" charset="-120"/>
              </a:rPr>
              <a:t>三</a:t>
            </a:r>
            <a:r>
              <a:rPr lang="en-US" altLang="zh-TW" sz="2800" dirty="0">
                <a:latin typeface="王漢宗顏楷體繁" panose="02000500000000000000" pitchFamily="2" charset="-120"/>
                <a:ea typeface="王漢宗顏楷體繁" panose="02000500000000000000" pitchFamily="2" charset="-120"/>
              </a:rPr>
              <a:t>) </a:t>
            </a:r>
            <a:r>
              <a:rPr lang="zh-TW" altLang="en-US" sz="2800" dirty="0">
                <a:latin typeface="王漢宗顏楷體繁" panose="02000500000000000000" pitchFamily="2" charset="-120"/>
                <a:ea typeface="王漢宗顏楷體繁" panose="02000500000000000000" pitchFamily="2" charset="-120"/>
              </a:rPr>
              <a:t>線上申請諮詢 （</a:t>
            </a:r>
            <a:r>
              <a:rPr lang="en-US" altLang="zh-TW" sz="2800" dirty="0">
                <a:latin typeface="王漢宗顏楷體繁" panose="02000500000000000000" pitchFamily="2" charset="-120"/>
                <a:ea typeface="王漢宗顏楷體繁" panose="02000500000000000000" pitchFamily="2" charset="-120"/>
                <a:hlinkClick r:id="rId2"/>
              </a:rPr>
              <a:t>https://reurl.cc/Wq2KvD</a:t>
            </a:r>
            <a:r>
              <a:rPr lang="zh-TW" altLang="en-US" sz="2800" dirty="0">
                <a:latin typeface="王漢宗顏楷體繁" panose="02000500000000000000" pitchFamily="2" charset="-120"/>
                <a:ea typeface="王漢宗顏楷體繁" panose="02000500000000000000" pitchFamily="2" charset="-120"/>
              </a:rPr>
              <a:t> </a:t>
            </a:r>
            <a:r>
              <a:rPr lang="en-US" altLang="zh-TW" sz="2800" dirty="0">
                <a:latin typeface="王漢宗顏楷體繁" panose="02000500000000000000" pitchFamily="2" charset="-120"/>
                <a:ea typeface="王漢宗顏楷體繁" panose="02000500000000000000" pitchFamily="2" charset="-120"/>
              </a:rPr>
              <a:t>)</a:t>
            </a:r>
          </a:p>
          <a:p>
            <a:r>
              <a:rPr lang="en-US" altLang="zh-TW" sz="2800" dirty="0">
                <a:latin typeface="王漢宗顏楷體繁" panose="02000500000000000000" pitchFamily="2" charset="-120"/>
                <a:ea typeface="王漢宗顏楷體繁" panose="02000500000000000000" pitchFamily="2" charset="-120"/>
              </a:rPr>
              <a:t> </a:t>
            </a:r>
            <a:endParaRPr lang="zh-TW" altLang="en-US" sz="2800" dirty="0">
              <a:latin typeface="王漢宗顏楷體繁" panose="02000500000000000000" pitchFamily="2" charset="-120"/>
              <a:ea typeface="王漢宗顏楷體繁" panose="02000500000000000000" pitchFamily="2" charset="-120"/>
            </a:endParaRPr>
          </a:p>
          <a:p>
            <a:r>
              <a:rPr lang="en-US" altLang="zh-TW" sz="2800" dirty="0">
                <a:latin typeface="王漢宗顏楷體繁" panose="02000500000000000000" pitchFamily="2" charset="-120"/>
                <a:ea typeface="王漢宗顏楷體繁" panose="02000500000000000000" pitchFamily="2" charset="-120"/>
              </a:rPr>
              <a:t>(</a:t>
            </a:r>
            <a:r>
              <a:rPr lang="zh-TW" altLang="en-US" sz="2800" dirty="0">
                <a:latin typeface="王漢宗顏楷體繁" panose="02000500000000000000" pitchFamily="2" charset="-120"/>
                <a:ea typeface="王漢宗顏楷體繁" panose="02000500000000000000" pitchFamily="2" charset="-120"/>
              </a:rPr>
              <a:t>四</a:t>
            </a:r>
            <a:r>
              <a:rPr lang="en-US" altLang="zh-TW" sz="2800" dirty="0">
                <a:latin typeface="王漢宗顏楷體繁" panose="02000500000000000000" pitchFamily="2" charset="-120"/>
                <a:ea typeface="王漢宗顏楷體繁" panose="02000500000000000000" pitchFamily="2" charset="-120"/>
              </a:rPr>
              <a:t>) LINE </a:t>
            </a:r>
            <a:r>
              <a:rPr lang="zh-TW" altLang="en-US" sz="2800" dirty="0">
                <a:latin typeface="王漢宗顏楷體繁" panose="02000500000000000000" pitchFamily="2" charset="-120"/>
                <a:ea typeface="王漢宗顏楷體繁" panose="02000500000000000000" pitchFamily="2" charset="-120"/>
              </a:rPr>
              <a:t>官方帳號</a:t>
            </a:r>
            <a:r>
              <a:rPr lang="en-US" altLang="zh-TW" sz="2800" dirty="0">
                <a:latin typeface="王漢宗顏楷體繁" panose="02000500000000000000" pitchFamily="2" charset="-120"/>
                <a:ea typeface="王漢宗顏楷體繁" panose="02000500000000000000" pitchFamily="2" charset="-120"/>
              </a:rPr>
              <a:t>:</a:t>
            </a:r>
            <a:r>
              <a:rPr lang="zh-TW" altLang="en-US" sz="2800" dirty="0">
                <a:latin typeface="王漢宗顏楷體繁" panose="02000500000000000000" pitchFamily="2" charset="-120"/>
                <a:ea typeface="王漢宗顏楷體繁" panose="02000500000000000000" pitchFamily="2" charset="-120"/>
              </a:rPr>
              <a:t> </a:t>
            </a:r>
            <a:r>
              <a:rPr lang="en-US" altLang="zh-TW" sz="2800" b="0" i="0" dirty="0">
                <a:solidFill>
                  <a:srgbClr val="343434"/>
                </a:solidFill>
                <a:effectLst/>
                <a:latin typeface="Arial" panose="020B0604020202020204" pitchFamily="34" charset="0"/>
              </a:rPr>
              <a:t>@793tpucz </a:t>
            </a:r>
            <a:endParaRPr lang="zh-TW" altLang="en-US" sz="2800" dirty="0">
              <a:latin typeface="王漢宗顏楷體繁" panose="02000500000000000000" pitchFamily="2" charset="-120"/>
              <a:ea typeface="王漢宗顏楷體繁" panose="02000500000000000000" pitchFamily="2" charset="-120"/>
            </a:endParaRPr>
          </a:p>
        </p:txBody>
      </p:sp>
      <p:sp>
        <p:nvSpPr>
          <p:cNvPr id="6" name="標題 1">
            <a:extLst>
              <a:ext uri="{FF2B5EF4-FFF2-40B4-BE49-F238E27FC236}">
                <a16:creationId xmlns:a16="http://schemas.microsoft.com/office/drawing/2014/main" id="{81C6A71B-1AD7-4924-81E5-748ACE04F45C}"/>
              </a:ext>
            </a:extLst>
          </p:cNvPr>
          <p:cNvSpPr txBox="1">
            <a:spLocks/>
          </p:cNvSpPr>
          <p:nvPr/>
        </p:nvSpPr>
        <p:spPr>
          <a:xfrm>
            <a:off x="781299" y="570000"/>
            <a:ext cx="6447501" cy="756000"/>
          </a:xfrm>
          <a:prstGeom prst="rect">
            <a:avLst/>
          </a:prstGeom>
        </p:spPr>
        <p:txBody>
          <a:bodyPr>
            <a:normAutofit fontScale="90000"/>
          </a:bodyPr>
          <a:lst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sz="3600" b="1" spc="-10" dirty="0">
                <a:solidFill>
                  <a:srgbClr val="D9A500"/>
                </a:solidFill>
                <a:latin typeface="王漢宗顏楷體繁" panose="02000500000000000000" pitchFamily="2" charset="-120"/>
                <a:ea typeface="王漢宗顏楷體繁" panose="02000500000000000000" pitchFamily="2" charset="-120"/>
                <a:cs typeface="+mn-cs"/>
              </a:rPr>
              <a:t>桃園市政府員工協助方案諮詢管道</a:t>
            </a:r>
            <a:r>
              <a:rPr lang="en-US" altLang="zh-TW" sz="1700" b="1" spc="-10" dirty="0">
                <a:solidFill>
                  <a:srgbClr val="D9A500"/>
                </a:solidFill>
                <a:latin typeface="王漢宗顏楷體繁" panose="02000500000000000000" pitchFamily="2" charset="-120"/>
                <a:ea typeface="王漢宗顏楷體繁" panose="02000500000000000000" pitchFamily="2" charset="-120"/>
                <a:cs typeface="+mn-cs"/>
              </a:rPr>
              <a:t>2</a:t>
            </a:r>
            <a:endParaRPr lang="zh-TW" altLang="en-US" sz="1700" b="1" spc="-10" dirty="0">
              <a:solidFill>
                <a:srgbClr val="D9A500"/>
              </a:solidFill>
              <a:latin typeface="PMingLiU"/>
              <a:ea typeface="PMingLiU"/>
              <a:cs typeface="+mn-cs"/>
            </a:endParaRPr>
          </a:p>
        </p:txBody>
      </p:sp>
      <p:sp>
        <p:nvSpPr>
          <p:cNvPr id="3" name="投影片編號版面配置區 2"/>
          <p:cNvSpPr>
            <a:spLocks noGrp="1"/>
          </p:cNvSpPr>
          <p:nvPr>
            <p:ph type="sldNum" sz="quarter" idx="12"/>
          </p:nvPr>
        </p:nvSpPr>
        <p:spPr/>
        <p:txBody>
          <a:bodyPr/>
          <a:lstStyle/>
          <a:p>
            <a:fld id="{186AF604-6CBA-6F4A-A6F6-26E48A4D0EE4}" type="slidenum">
              <a:rPr lang="en-US" smtClean="0"/>
              <a:t>11</a:t>
            </a:fld>
            <a:endParaRPr lang="en-US"/>
          </a:p>
        </p:txBody>
      </p:sp>
      <p:sp>
        <p:nvSpPr>
          <p:cNvPr id="7" name="TextBox 150"/>
          <p:cNvSpPr txBox="1"/>
          <p:nvPr/>
        </p:nvSpPr>
        <p:spPr>
          <a:xfrm>
            <a:off x="8814655" y="92076"/>
            <a:ext cx="218505" cy="200055"/>
          </a:xfrm>
          <a:prstGeom prst="rect">
            <a:avLst/>
          </a:prstGeom>
          <a:noFill/>
        </p:spPr>
        <p:txBody>
          <a:bodyPr wrap="square" lIns="0" tIns="0" rIns="0" bIns="0" rtlCol="0">
            <a:spAutoFit/>
          </a:bodyPr>
          <a:lstStyle/>
          <a:p>
            <a:pPr marL="0">
              <a:lnSpc>
                <a:spcPct val="100000"/>
              </a:lnSpc>
            </a:pPr>
            <a:r>
              <a:rPr lang="en-US" altLang="zh-TW" sz="1300" spc="-15" dirty="0">
                <a:solidFill>
                  <a:srgbClr val="49B4D8"/>
                </a:solidFill>
                <a:latin typeface="Arial"/>
                <a:ea typeface="Arial"/>
              </a:rPr>
              <a:t>13</a:t>
            </a:r>
            <a:endParaRPr lang="en-US" altLang="zh-CN" sz="1300" spc="-15" dirty="0">
              <a:solidFill>
                <a:srgbClr val="49B4D8"/>
              </a:solidFill>
              <a:latin typeface="Arial"/>
              <a:ea typeface="Arial"/>
            </a:endParaRPr>
          </a:p>
        </p:txBody>
      </p:sp>
    </p:spTree>
    <p:extLst>
      <p:ext uri="{BB962C8B-B14F-4D97-AF65-F5344CB8AC3E}">
        <p14:creationId xmlns:p14="http://schemas.microsoft.com/office/powerpoint/2010/main" val="38852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4"/>
          <p:cNvSpPr txBox="1"/>
          <p:nvPr/>
        </p:nvSpPr>
        <p:spPr>
          <a:xfrm>
            <a:off x="8923908" y="92076"/>
            <a:ext cx="218505" cy="198120"/>
          </a:xfrm>
          <a:prstGeom prst="rect">
            <a:avLst/>
          </a:prstGeom>
          <a:noFill/>
        </p:spPr>
        <p:txBody>
          <a:bodyPr wrap="square" lIns="0" tIns="0" rIns="0" bIns="0" rtlCol="0">
            <a:spAutoFit/>
          </a:bodyPr>
          <a:lstStyle/>
          <a:p>
            <a:pPr marL="0">
              <a:lnSpc>
                <a:spcPct val="100000"/>
              </a:lnSpc>
            </a:pPr>
            <a:r>
              <a:rPr lang="en-US" altLang="zh-CN" sz="1300" spc="-15" dirty="0">
                <a:solidFill>
                  <a:srgbClr val="49B4D8"/>
                </a:solidFill>
                <a:latin typeface="Arial"/>
                <a:ea typeface="Arial"/>
              </a:rPr>
              <a:t>2</a:t>
            </a:r>
          </a:p>
        </p:txBody>
      </p:sp>
      <p:sp>
        <p:nvSpPr>
          <p:cNvPr id="25" name="TextBox 25"/>
          <p:cNvSpPr txBox="1"/>
          <p:nvPr/>
        </p:nvSpPr>
        <p:spPr>
          <a:xfrm>
            <a:off x="1348733" y="428723"/>
            <a:ext cx="5751314" cy="2028761"/>
          </a:xfrm>
          <a:prstGeom prst="rect">
            <a:avLst/>
          </a:prstGeom>
          <a:noFill/>
        </p:spPr>
        <p:txBody>
          <a:bodyPr wrap="square" lIns="0" tIns="0" rIns="0" bIns="0" rtlCol="0">
            <a:spAutoFit/>
          </a:bodyPr>
          <a:lstStyle/>
          <a:p>
            <a:pPr marL="0">
              <a:lnSpc>
                <a:spcPct val="100000"/>
              </a:lnSpc>
            </a:pPr>
            <a:r>
              <a:rPr lang="zh-CN" altLang="en-US" sz="3600" b="1" spc="-20" dirty="0">
                <a:solidFill>
                  <a:srgbClr val="D9A500"/>
                </a:solidFill>
                <a:latin typeface="王漢宗顏楷體繁" panose="02000500000000000000" pitchFamily="2" charset="-120"/>
                <a:ea typeface="王漢宗顏楷體繁" panose="02000500000000000000" pitchFamily="2" charset="-120"/>
              </a:rPr>
              <a:t>職場</a:t>
            </a:r>
            <a:r>
              <a:rPr lang="zh-CN" altLang="en-US" sz="3600" b="1" spc="-10" dirty="0">
                <a:solidFill>
                  <a:srgbClr val="D9A500"/>
                </a:solidFill>
                <a:latin typeface="王漢宗顏楷體繁" panose="02000500000000000000" pitchFamily="2" charset="-120"/>
                <a:ea typeface="王漢宗顏楷體繁" panose="02000500000000000000" pitchFamily="2" charset="-120"/>
              </a:rPr>
              <a:t>霸凌</a:t>
            </a:r>
          </a:p>
          <a:p>
            <a:pPr>
              <a:lnSpc>
                <a:spcPts val="1945"/>
              </a:lnSpc>
            </a:pPr>
            <a:endParaRPr lang="en-US" dirty="0">
              <a:latin typeface="王漢宗顏楷體繁" panose="02000500000000000000" pitchFamily="2" charset="-120"/>
              <a:ea typeface="王漢宗顏楷體繁" panose="02000500000000000000" pitchFamily="2" charset="-120"/>
            </a:endParaRPr>
          </a:p>
          <a:p>
            <a:pPr marL="86563" hangingPunct="0">
              <a:lnSpc>
                <a:spcPct val="100000"/>
              </a:lnSpc>
            </a:pPr>
            <a:r>
              <a:rPr lang="zh-CN" altLang="en-US" sz="2000" b="1" spc="30" dirty="0">
                <a:solidFill>
                  <a:srgbClr val="000000"/>
                </a:solidFill>
                <a:latin typeface="王漢宗顏楷體繁" panose="02000500000000000000" pitchFamily="2" charset="-120"/>
                <a:ea typeface="王漢宗顏楷體繁" panose="02000500000000000000" pitchFamily="2" charset="-120"/>
              </a:rPr>
              <a:t>指</a:t>
            </a:r>
            <a:r>
              <a:rPr lang="zh-TW" altLang="en-US" sz="2000" b="1" spc="30" dirty="0">
                <a:solidFill>
                  <a:srgbClr val="000000"/>
                </a:solidFill>
                <a:latin typeface="王漢宗顏楷體繁" panose="02000500000000000000" pitchFamily="2" charset="-120"/>
                <a:ea typeface="王漢宗顏楷體繁" panose="02000500000000000000" pitchFamily="2" charset="-120"/>
              </a:rPr>
              <a:t>在</a:t>
            </a:r>
            <a:r>
              <a:rPr lang="zh-TW" altLang="en-US" sz="2000" b="1" spc="30" dirty="0">
                <a:solidFill>
                  <a:srgbClr val="FF0000"/>
                </a:solidFill>
                <a:latin typeface="王漢宗顏楷體繁" panose="02000500000000000000" pitchFamily="2" charset="-120"/>
                <a:ea typeface="王漢宗顏楷體繁" panose="02000500000000000000" pitchFamily="2" charset="-120"/>
              </a:rPr>
              <a:t>工作場所中</a:t>
            </a:r>
            <a:r>
              <a:rPr lang="zh-CN" altLang="en-US" sz="2000" b="1" spc="25" dirty="0">
                <a:solidFill>
                  <a:srgbClr val="000000"/>
                </a:solidFill>
                <a:latin typeface="王漢宗顏楷體繁" panose="02000500000000000000" pitchFamily="2" charset="-120"/>
                <a:ea typeface="王漢宗顏楷體繁" panose="02000500000000000000" pitchFamily="2" charset="-120"/>
              </a:rPr>
              <a:t>，藉由權力濫用與不公</a:t>
            </a:r>
            <a:r>
              <a:rPr lang="zh-CN" altLang="en-US" sz="2000" b="1" spc="-15" dirty="0">
                <a:solidFill>
                  <a:srgbClr val="000000"/>
                </a:solidFill>
                <a:latin typeface="王漢宗顏楷體繁" panose="02000500000000000000" pitchFamily="2" charset="-120"/>
                <a:ea typeface="王漢宗顏楷體繁" panose="02000500000000000000" pitchFamily="2" charset="-120"/>
              </a:rPr>
              <a:t>平之處罰，造成</a:t>
            </a:r>
            <a:r>
              <a:rPr lang="zh-CN" altLang="en-US" sz="2000" b="1" spc="-15" dirty="0">
                <a:solidFill>
                  <a:srgbClr val="FF0000"/>
                </a:solidFill>
                <a:latin typeface="王漢宗顏楷體繁" panose="02000500000000000000" pitchFamily="2" charset="-120"/>
                <a:ea typeface="王漢宗顏楷體繁" panose="02000500000000000000" pitchFamily="2" charset="-120"/>
              </a:rPr>
              <a:t>持續性</a:t>
            </a:r>
            <a:r>
              <a:rPr lang="zh-CN" altLang="en-US" sz="2000" b="1" spc="-15" dirty="0">
                <a:solidFill>
                  <a:srgbClr val="000000"/>
                </a:solidFill>
                <a:latin typeface="王漢宗顏楷體繁" panose="02000500000000000000" pitchFamily="2" charset="-120"/>
                <a:ea typeface="王漢宗顏楷體繁" panose="02000500000000000000" pitchFamily="2" charset="-120"/>
              </a:rPr>
              <a:t>之</a:t>
            </a:r>
            <a:r>
              <a:rPr lang="zh-CN" altLang="en-US" sz="2000" b="1" spc="-5" dirty="0">
                <a:solidFill>
                  <a:srgbClr val="000000"/>
                </a:solidFill>
                <a:latin typeface="王漢宗顏楷體繁" panose="02000500000000000000" pitchFamily="2" charset="-120"/>
                <a:ea typeface="王漢宗顏楷體繁" panose="02000500000000000000" pitchFamily="2" charset="-120"/>
              </a:rPr>
              <a:t>冒犯、威脅、冷落、孤</a:t>
            </a:r>
            <a:r>
              <a:rPr lang="zh-CN" altLang="en-US" sz="2000" b="1" spc="-10" dirty="0">
                <a:solidFill>
                  <a:srgbClr val="000000"/>
                </a:solidFill>
                <a:latin typeface="王漢宗顏楷體繁" panose="02000500000000000000" pitchFamily="2" charset="-120"/>
                <a:ea typeface="王漢宗顏楷體繁" panose="02000500000000000000" pitchFamily="2" charset="-120"/>
              </a:rPr>
              <a:t>立或侮辱行為，使被霸凌者感到受挫、被威</a:t>
            </a:r>
            <a:r>
              <a:rPr lang="zh-CN" altLang="en-US" sz="2000" b="1" spc="-5" dirty="0">
                <a:solidFill>
                  <a:srgbClr val="000000"/>
                </a:solidFill>
                <a:latin typeface="王漢宗顏楷體繁" panose="02000500000000000000" pitchFamily="2" charset="-120"/>
                <a:ea typeface="王漢宗顏楷體繁" panose="02000500000000000000" pitchFamily="2" charset="-120"/>
              </a:rPr>
              <a:t>脅、</a:t>
            </a:r>
            <a:r>
              <a:rPr lang="zh-CN" altLang="en-US" sz="2000" b="1" spc="-15" dirty="0">
                <a:solidFill>
                  <a:srgbClr val="000000"/>
                </a:solidFill>
                <a:latin typeface="王漢宗顏楷體繁" panose="02000500000000000000" pitchFamily="2" charset="-120"/>
                <a:ea typeface="王漢宗顏楷體繁" panose="02000500000000000000" pitchFamily="2" charset="-120"/>
              </a:rPr>
              <a:t>羞辱、被孤立及受傷，進</a:t>
            </a:r>
            <a:r>
              <a:rPr lang="zh-CN" altLang="en-US" sz="2000" b="1" spc="-5" dirty="0">
                <a:solidFill>
                  <a:srgbClr val="000000"/>
                </a:solidFill>
                <a:latin typeface="王漢宗顏楷體繁" panose="02000500000000000000" pitchFamily="2" charset="-120"/>
                <a:ea typeface="王漢宗顏楷體繁" panose="02000500000000000000" pitchFamily="2" charset="-120"/>
              </a:rPr>
              <a:t>而折損其自信並帶來沈</a:t>
            </a:r>
            <a:r>
              <a:rPr lang="zh-CN" altLang="en-US" sz="2000" b="1" spc="-15" dirty="0">
                <a:solidFill>
                  <a:srgbClr val="000000"/>
                </a:solidFill>
                <a:latin typeface="王漢宗顏楷體繁" panose="02000500000000000000" pitchFamily="2" charset="-120"/>
                <a:ea typeface="王漢宗顏楷體繁" panose="02000500000000000000" pitchFamily="2" charset="-120"/>
              </a:rPr>
              <a:t>重之身</a:t>
            </a:r>
            <a:r>
              <a:rPr lang="zh-CN" altLang="en-US" sz="2000" b="1" spc="-5" dirty="0">
                <a:solidFill>
                  <a:srgbClr val="000000"/>
                </a:solidFill>
                <a:latin typeface="王漢宗顏楷體繁" panose="02000500000000000000" pitchFamily="2" charset="-120"/>
                <a:ea typeface="王漢宗顏楷體繁" panose="02000500000000000000" pitchFamily="2" charset="-120"/>
              </a:rPr>
              <a:t>心壓力。</a:t>
            </a:r>
            <a:endParaRPr lang="zh-CN" altLang="en-US" sz="2000" b="1" spc="-25" dirty="0">
              <a:solidFill>
                <a:srgbClr val="000000"/>
              </a:solidFill>
              <a:latin typeface="王漢宗顏楷體繁" panose="02000500000000000000" pitchFamily="2" charset="-120"/>
              <a:ea typeface="王漢宗顏楷體繁" panose="02000500000000000000" pitchFamily="2" charset="-120"/>
            </a:endParaRPr>
          </a:p>
        </p:txBody>
      </p:sp>
      <p:sp>
        <p:nvSpPr>
          <p:cNvPr id="23" name="TextBox 34">
            <a:extLst>
              <a:ext uri="{FF2B5EF4-FFF2-40B4-BE49-F238E27FC236}">
                <a16:creationId xmlns:a16="http://schemas.microsoft.com/office/drawing/2014/main" id="{22012370-6121-41E0-8549-6DC4D09BD11D}"/>
              </a:ext>
            </a:extLst>
          </p:cNvPr>
          <p:cNvSpPr txBox="1"/>
          <p:nvPr/>
        </p:nvSpPr>
        <p:spPr>
          <a:xfrm>
            <a:off x="1348733" y="2763595"/>
            <a:ext cx="5751314" cy="1597873"/>
          </a:xfrm>
          <a:prstGeom prst="rect">
            <a:avLst/>
          </a:prstGeom>
          <a:noFill/>
        </p:spPr>
        <p:txBody>
          <a:bodyPr wrap="square" lIns="0" tIns="0" rIns="0" bIns="0" rtlCol="0">
            <a:spAutoFit/>
          </a:bodyPr>
          <a:lstStyle/>
          <a:p>
            <a:pPr marL="0">
              <a:lnSpc>
                <a:spcPct val="100000"/>
              </a:lnSpc>
            </a:pPr>
            <a:r>
              <a:rPr lang="zh-CN" altLang="en-US" sz="3600" b="1" spc="-20" dirty="0">
                <a:solidFill>
                  <a:srgbClr val="D69E38"/>
                </a:solidFill>
                <a:latin typeface="王漢宗顏楷體繁" panose="02000500000000000000" pitchFamily="2" charset="-120"/>
                <a:ea typeface="王漢宗顏楷體繁" panose="02000500000000000000" pitchFamily="2" charset="-120"/>
              </a:rPr>
              <a:t>職場</a:t>
            </a:r>
            <a:r>
              <a:rPr lang="zh-CN" altLang="en-US" sz="3600" b="1" spc="-10" dirty="0">
                <a:solidFill>
                  <a:srgbClr val="D69E38"/>
                </a:solidFill>
                <a:latin typeface="王漢宗顏楷體繁" panose="02000500000000000000" pitchFamily="2" charset="-120"/>
                <a:ea typeface="王漢宗顏楷體繁" panose="02000500000000000000" pitchFamily="2" charset="-120"/>
              </a:rPr>
              <a:t>暴力</a:t>
            </a:r>
          </a:p>
          <a:p>
            <a:pPr>
              <a:lnSpc>
                <a:spcPts val="1339"/>
              </a:lnSpc>
            </a:pPr>
            <a:endParaRPr lang="en-US" dirty="0">
              <a:latin typeface="王漢宗顏楷體繁" panose="02000500000000000000" pitchFamily="2" charset="-120"/>
              <a:ea typeface="王漢宗顏楷體繁" panose="02000500000000000000" pitchFamily="2" charset="-120"/>
            </a:endParaRPr>
          </a:p>
          <a:p>
            <a:pPr marL="0" hangingPunct="0">
              <a:lnSpc>
                <a:spcPct val="95416"/>
              </a:lnSpc>
            </a:pPr>
            <a:r>
              <a:rPr lang="zh-CN" altLang="en-US" sz="2000" b="1" spc="64" dirty="0">
                <a:solidFill>
                  <a:srgbClr val="FE0000"/>
                </a:solidFill>
                <a:latin typeface="王漢宗顏楷體繁" panose="02000500000000000000" pitchFamily="2" charset="-120"/>
                <a:ea typeface="王漢宗顏楷體繁" panose="02000500000000000000" pitchFamily="2" charset="-120"/>
              </a:rPr>
              <a:t>除了</a:t>
            </a:r>
            <a:r>
              <a:rPr lang="zh-CN" altLang="en-US" sz="2000" b="1" spc="64" dirty="0">
                <a:solidFill>
                  <a:srgbClr val="000000"/>
                </a:solidFill>
                <a:latin typeface="王漢宗顏楷體繁" panose="02000500000000000000" pitchFamily="2" charset="-120"/>
                <a:ea typeface="王漢宗顏楷體繁" panose="02000500000000000000" pitchFamily="2" charset="-120"/>
              </a:rPr>
              <a:t>包括</a:t>
            </a:r>
            <a:r>
              <a:rPr lang="zh-CN" altLang="en-US" sz="2000" b="1" spc="64" dirty="0">
                <a:solidFill>
                  <a:srgbClr val="FE0000"/>
                </a:solidFill>
                <a:latin typeface="王漢宗顏楷體繁" panose="02000500000000000000" pitchFamily="2" charset="-120"/>
                <a:ea typeface="王漢宗顏楷體繁" panose="02000500000000000000" pitchFamily="2" charset="-120"/>
              </a:rPr>
              <a:t>上司對下屬</a:t>
            </a:r>
            <a:r>
              <a:rPr lang="zh-CN" altLang="en-US" sz="2000" b="1" spc="69" dirty="0">
                <a:solidFill>
                  <a:srgbClr val="000000"/>
                </a:solidFill>
                <a:latin typeface="王漢宗顏楷體繁" panose="02000500000000000000" pitchFamily="2" charset="-120"/>
                <a:ea typeface="王漢宗顏楷體繁" panose="02000500000000000000" pitchFamily="2" charset="-120"/>
              </a:rPr>
              <a:t>的欺凌之外</a:t>
            </a:r>
            <a:r>
              <a:rPr lang="zh-CN" altLang="en-US" sz="2000" b="1" spc="64" dirty="0">
                <a:solidFill>
                  <a:srgbClr val="000000"/>
                </a:solidFill>
                <a:latin typeface="王漢宗顏楷體繁" panose="02000500000000000000" pitchFamily="2" charset="-120"/>
                <a:ea typeface="王漢宗顏楷體繁" panose="02000500000000000000" pitchFamily="2" charset="-120"/>
              </a:rPr>
              <a:t>，</a:t>
            </a:r>
            <a:r>
              <a:rPr lang="zh-CN" altLang="en-US" sz="2000" b="1" spc="64" dirty="0">
                <a:solidFill>
                  <a:srgbClr val="FE0000"/>
                </a:solidFill>
                <a:latin typeface="王漢宗顏楷體繁" panose="02000500000000000000" pitchFamily="2" charset="-120"/>
                <a:ea typeface="王漢宗顏楷體繁" panose="02000500000000000000" pitchFamily="2" charset="-120"/>
              </a:rPr>
              <a:t>也可能</a:t>
            </a:r>
            <a:r>
              <a:rPr lang="zh-CN" altLang="en-US" sz="2000" b="1" spc="60" dirty="0">
                <a:solidFill>
                  <a:srgbClr val="000000"/>
                </a:solidFill>
                <a:latin typeface="王漢宗顏楷體繁" panose="02000500000000000000" pitchFamily="2" charset="-120"/>
                <a:ea typeface="王漢宗顏楷體繁" panose="02000500000000000000" pitchFamily="2" charset="-120"/>
              </a:rPr>
              <a:t>來自</a:t>
            </a:r>
            <a:r>
              <a:rPr lang="zh-CN" altLang="en-US" sz="2000" b="1" spc="60" dirty="0">
                <a:solidFill>
                  <a:srgbClr val="FE0000"/>
                </a:solidFill>
                <a:latin typeface="王漢宗顏楷體繁" panose="02000500000000000000" pitchFamily="2" charset="-120"/>
                <a:ea typeface="王漢宗顏楷體繁" panose="02000500000000000000" pitchFamily="2" charset="-120"/>
              </a:rPr>
              <a:t>權力對等的同事</a:t>
            </a:r>
            <a:r>
              <a:rPr lang="zh-CN" altLang="en-US" sz="2000" b="1" spc="60" dirty="0">
                <a:solidFill>
                  <a:srgbClr val="000000"/>
                </a:solidFill>
                <a:latin typeface="王漢宗顏楷體繁" panose="02000500000000000000" pitchFamily="2" charset="-120"/>
                <a:ea typeface="王漢宗顏楷體繁" panose="02000500000000000000" pitchFamily="2" charset="-120"/>
              </a:rPr>
              <a:t>，或來自顧客、客戶、</a:t>
            </a:r>
            <a:r>
              <a:rPr lang="zh-CN" altLang="en-US" sz="2000" b="1" spc="-10" dirty="0">
                <a:solidFill>
                  <a:srgbClr val="000000"/>
                </a:solidFill>
                <a:latin typeface="王漢宗顏楷體繁" panose="02000500000000000000" pitchFamily="2" charset="-120"/>
                <a:ea typeface="王漢宗顏楷體繁" panose="02000500000000000000" pitchFamily="2" charset="-120"/>
              </a:rPr>
              <a:t>照顧對象及陌生人</a:t>
            </a:r>
            <a:r>
              <a:rPr lang="zh-CN" altLang="en-US" sz="2000" b="1" spc="5" dirty="0">
                <a:solidFill>
                  <a:srgbClr val="000000"/>
                </a:solidFill>
                <a:latin typeface="王漢宗顏楷體繁" panose="02000500000000000000" pitchFamily="2" charset="-120"/>
                <a:ea typeface="王漢宗顏楷體繁" panose="02000500000000000000" pitchFamily="2" charset="-120"/>
              </a:rPr>
              <a:t>。</a:t>
            </a:r>
          </a:p>
        </p:txBody>
      </p:sp>
      <p:sp>
        <p:nvSpPr>
          <p:cNvPr id="4" name="投影片編號版面配置區 3"/>
          <p:cNvSpPr>
            <a:spLocks noGrp="1"/>
          </p:cNvSpPr>
          <p:nvPr>
            <p:ph type="sldNum" sz="quarter" idx="12"/>
          </p:nvPr>
        </p:nvSpPr>
        <p:spPr/>
        <p:txBody>
          <a:bodyPr/>
          <a:lstStyle/>
          <a:p>
            <a:fld id="{186AF604-6CBA-6F4A-A6F6-26E48A4D0EE4}" type="slidenum">
              <a:rPr lang="en-US" smtClean="0"/>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6"/>
          <p:cNvSpPr txBox="1"/>
          <p:nvPr/>
        </p:nvSpPr>
        <p:spPr>
          <a:xfrm>
            <a:off x="8923908" y="92076"/>
            <a:ext cx="218505" cy="198120"/>
          </a:xfrm>
          <a:prstGeom prst="rect">
            <a:avLst/>
          </a:prstGeom>
          <a:noFill/>
        </p:spPr>
        <p:txBody>
          <a:bodyPr wrap="square" lIns="0" tIns="0" rIns="0" bIns="0" rtlCol="0">
            <a:spAutoFit/>
          </a:bodyPr>
          <a:lstStyle/>
          <a:p>
            <a:pPr marL="0">
              <a:lnSpc>
                <a:spcPct val="100000"/>
              </a:lnSpc>
            </a:pPr>
            <a:r>
              <a:rPr lang="en-US" altLang="zh-CN" sz="1300" spc="-15" dirty="0">
                <a:solidFill>
                  <a:srgbClr val="49B4D8"/>
                </a:solidFill>
                <a:latin typeface="Arial"/>
                <a:ea typeface="Arial"/>
              </a:rPr>
              <a:t>4</a:t>
            </a:r>
          </a:p>
        </p:txBody>
      </p:sp>
      <p:sp>
        <p:nvSpPr>
          <p:cNvPr id="47" name="TextBox 47"/>
          <p:cNvSpPr txBox="1"/>
          <p:nvPr/>
        </p:nvSpPr>
        <p:spPr>
          <a:xfrm>
            <a:off x="1142999" y="686215"/>
            <a:ext cx="6649571" cy="3398879"/>
          </a:xfrm>
          <a:prstGeom prst="rect">
            <a:avLst/>
          </a:prstGeom>
          <a:noFill/>
        </p:spPr>
        <p:txBody>
          <a:bodyPr wrap="square" lIns="0" tIns="0" rIns="0" bIns="0" rtlCol="0">
            <a:spAutoFit/>
          </a:bodyPr>
          <a:lstStyle/>
          <a:p>
            <a:pPr hangingPunct="0">
              <a:lnSpc>
                <a:spcPct val="95416"/>
              </a:lnSpc>
              <a:spcBef>
                <a:spcPts val="395"/>
              </a:spcBef>
            </a:pPr>
            <a:r>
              <a:rPr lang="zh-CN" altLang="en-US" sz="3600" b="1" spc="-10" dirty="0">
                <a:solidFill>
                  <a:srgbClr val="D9A500"/>
                </a:solidFill>
                <a:latin typeface="王漢宗顏楷體繁" panose="02000500000000000000" pitchFamily="2" charset="-120"/>
                <a:ea typeface="王漢宗顏楷體繁" panose="02000500000000000000" pitchFamily="2" charset="-120"/>
              </a:rPr>
              <a:t>職場暴力類型</a:t>
            </a:r>
            <a:r>
              <a:rPr lang="en-US" altLang="zh-CN" sz="1400" b="1" spc="-10" dirty="0">
                <a:solidFill>
                  <a:srgbClr val="D9A500"/>
                </a:solidFill>
                <a:latin typeface="王漢宗顏楷體繁" panose="02000500000000000000" pitchFamily="2" charset="-120"/>
                <a:ea typeface="王漢宗顏楷體繁" panose="02000500000000000000" pitchFamily="2" charset="-120"/>
              </a:rPr>
              <a:t>1</a:t>
            </a:r>
            <a:r>
              <a:rPr lang="zh-TW" altLang="en-US" sz="3600" b="1" spc="-15" dirty="0">
                <a:solidFill>
                  <a:srgbClr val="D9A500"/>
                </a:solidFill>
                <a:latin typeface="PMingLiU"/>
                <a:ea typeface="PMingLiU"/>
              </a:rPr>
              <a:t> </a:t>
            </a:r>
            <a:endParaRPr lang="zh-CN" altLang="en-US" sz="3600" b="1" spc="-15" dirty="0">
              <a:solidFill>
                <a:srgbClr val="D9A500"/>
              </a:solidFill>
              <a:latin typeface="PMingLiU"/>
              <a:ea typeface="PMingLiU"/>
            </a:endParaRPr>
          </a:p>
          <a:p>
            <a:pPr hangingPunct="0">
              <a:lnSpc>
                <a:spcPct val="95416"/>
              </a:lnSpc>
              <a:spcBef>
                <a:spcPts val="395"/>
              </a:spcBef>
            </a:pPr>
            <a:r>
              <a:rPr lang="zh-CN" altLang="en-US" sz="2000" b="1" spc="-10" dirty="0">
                <a:solidFill>
                  <a:srgbClr val="000000"/>
                </a:solidFill>
                <a:latin typeface="王漢宗顏楷體繁" panose="02000500000000000000" pitchFamily="2" charset="-120"/>
                <a:ea typeface="王漢宗顏楷體繁" panose="02000500000000000000" pitchFamily="2" charset="-120"/>
              </a:rPr>
              <a:t>1、肢體暴力，例如：毆打、抓傷、拳打、腳踢等。</a:t>
            </a:r>
            <a:endParaRPr lang="en-US" altLang="zh-CN" sz="2000" b="1" spc="-10" dirty="0">
              <a:solidFill>
                <a:srgbClr val="000000"/>
              </a:solidFill>
              <a:latin typeface="王漢宗顏楷體繁" panose="02000500000000000000" pitchFamily="2" charset="-120"/>
              <a:ea typeface="王漢宗顏楷體繁" panose="02000500000000000000" pitchFamily="2" charset="-120"/>
            </a:endParaRPr>
          </a:p>
          <a:p>
            <a:pPr marL="800100" lvl="1" indent="-342900" hangingPunct="0">
              <a:lnSpc>
                <a:spcPct val="95416"/>
              </a:lnSpc>
              <a:spcBef>
                <a:spcPts val="395"/>
              </a:spcBef>
              <a:buFont typeface="Arial" panose="020B0604020202020204" pitchFamily="34" charset="0"/>
              <a:buChar char="•"/>
            </a:pPr>
            <a:r>
              <a:rPr lang="zh-TW" altLang="en-US" sz="2000" b="1" spc="-10" dirty="0">
                <a:solidFill>
                  <a:srgbClr val="000000"/>
                </a:solidFill>
                <a:latin typeface="王漢宗顏楷體繁" panose="02000500000000000000" pitchFamily="2" charset="-120"/>
                <a:ea typeface="王漢宗顏楷體繁" panose="02000500000000000000" pitchFamily="2" charset="-120"/>
              </a:rPr>
              <a:t> </a:t>
            </a:r>
            <a:r>
              <a:rPr lang="zh-CN" altLang="en-US" sz="2000" b="1" spc="-10" dirty="0">
                <a:solidFill>
                  <a:srgbClr val="000000"/>
                </a:solidFill>
                <a:latin typeface="王漢宗顏楷體繁" panose="02000500000000000000" pitchFamily="2" charset="-120"/>
                <a:ea typeface="王漢宗顏楷體繁" panose="02000500000000000000" pitchFamily="2" charset="-120"/>
              </a:rPr>
              <a:t>案例：於櫃檯值勤被民眾丟水杯。</a:t>
            </a:r>
          </a:p>
          <a:p>
            <a:pPr marL="0">
              <a:lnSpc>
                <a:spcPct val="100000"/>
              </a:lnSpc>
              <a:spcBef>
                <a:spcPts val="120"/>
              </a:spcBef>
            </a:pPr>
            <a:endParaRPr lang="en-US" altLang="zh-CN" sz="2000" b="1" spc="-10" dirty="0">
              <a:solidFill>
                <a:srgbClr val="000000"/>
              </a:solidFill>
              <a:latin typeface="王漢宗顏楷體繁" panose="02000500000000000000" pitchFamily="2" charset="-120"/>
              <a:ea typeface="王漢宗顏楷體繁" panose="02000500000000000000" pitchFamily="2" charset="-120"/>
            </a:endParaRPr>
          </a:p>
          <a:p>
            <a:pPr marL="0">
              <a:lnSpc>
                <a:spcPct val="100000"/>
              </a:lnSpc>
              <a:spcBef>
                <a:spcPts val="120"/>
              </a:spcBef>
            </a:pPr>
            <a:r>
              <a:rPr lang="zh-CN" altLang="en-US" sz="2000" b="1" spc="-10" dirty="0">
                <a:solidFill>
                  <a:srgbClr val="000000"/>
                </a:solidFill>
                <a:latin typeface="王漢宗顏楷體繁" panose="02000500000000000000" pitchFamily="2" charset="-120"/>
                <a:ea typeface="王漢宗顏楷體繁" panose="02000500000000000000" pitchFamily="2" charset="-120"/>
              </a:rPr>
              <a:t>2、心理暴力，例如：威脅、欺凌、騷擾、辱罵等。</a:t>
            </a:r>
          </a:p>
          <a:p>
            <a:pPr marL="800100" lvl="1" indent="-342900" hangingPunct="0">
              <a:lnSpc>
                <a:spcPct val="95416"/>
              </a:lnSpc>
              <a:spcBef>
                <a:spcPts val="150"/>
              </a:spcBef>
              <a:buFont typeface="Arial" panose="020B0604020202020204" pitchFamily="34" charset="0"/>
              <a:buChar char="•"/>
            </a:pPr>
            <a:r>
              <a:rPr lang="zh-TW" altLang="en-US" sz="2000" b="1" spc="-10" dirty="0">
                <a:solidFill>
                  <a:srgbClr val="000000"/>
                </a:solidFill>
                <a:latin typeface="王漢宗顏楷體繁" panose="02000500000000000000" pitchFamily="2" charset="-120"/>
                <a:ea typeface="王漢宗顏楷體繁" panose="02000500000000000000" pitchFamily="2" charset="-120"/>
              </a:rPr>
              <a:t> </a:t>
            </a:r>
            <a:r>
              <a:rPr lang="zh-CN" altLang="en-US" sz="2000" b="1" spc="-10" dirty="0">
                <a:solidFill>
                  <a:srgbClr val="000000"/>
                </a:solidFill>
                <a:latin typeface="王漢宗顏楷體繁" panose="02000500000000000000" pitchFamily="2" charset="-120"/>
                <a:ea typeface="王漢宗顏楷體繁" panose="02000500000000000000" pitchFamily="2" charset="-120"/>
              </a:rPr>
              <a:t>案例：以耳語等方式鼓動同事孤立被霸凌者，不讓其參與重要事務或社交活動，邊緣化、忽視、打壓排擠及冷漠對待被霸凌者，讓其感覺孤單。</a:t>
            </a:r>
          </a:p>
          <a:p>
            <a:pPr marL="800100" lvl="1" indent="-342900">
              <a:spcBef>
                <a:spcPts val="179"/>
              </a:spcBef>
              <a:buFont typeface="Arial" panose="020B0604020202020204" pitchFamily="34" charset="0"/>
              <a:buChar char="•"/>
            </a:pPr>
            <a:r>
              <a:rPr lang="zh-TW" altLang="en-US" sz="2000" b="1" spc="-10" dirty="0">
                <a:solidFill>
                  <a:srgbClr val="000000"/>
                </a:solidFill>
                <a:latin typeface="王漢宗顏楷體繁" panose="02000500000000000000" pitchFamily="2" charset="-120"/>
                <a:ea typeface="王漢宗顏楷體繁" panose="02000500000000000000" pitchFamily="2" charset="-120"/>
              </a:rPr>
              <a:t> </a:t>
            </a:r>
            <a:r>
              <a:rPr lang="zh-CN" altLang="en-US" sz="2000" b="1" spc="-10" dirty="0">
                <a:solidFill>
                  <a:srgbClr val="000000"/>
                </a:solidFill>
                <a:latin typeface="王漢宗顏楷體繁" panose="02000500000000000000" pitchFamily="2" charset="-120"/>
                <a:ea typeface="王漢宗顏楷體繁" panose="02000500000000000000" pitchFamily="2" charset="-120"/>
              </a:rPr>
              <a:t>案例：長官總是批評並拒絕看見承辦人員的貢獻或努力，也持續地否定其存在與價值。</a:t>
            </a:r>
          </a:p>
        </p:txBody>
      </p:sp>
      <p:sp>
        <p:nvSpPr>
          <p:cNvPr id="4" name="投影片編號版面配置區 3"/>
          <p:cNvSpPr>
            <a:spLocks noGrp="1"/>
          </p:cNvSpPr>
          <p:nvPr>
            <p:ph type="sldNum" sz="quarter" idx="12"/>
          </p:nvPr>
        </p:nvSpPr>
        <p:spPr/>
        <p:txBody>
          <a:bodyPr/>
          <a:lstStyle/>
          <a:p>
            <a:fld id="{186AF604-6CBA-6F4A-A6F6-26E48A4D0EE4}"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9"/>
          <p:cNvSpPr/>
          <p:nvPr/>
        </p:nvSpPr>
        <p:spPr>
          <a:xfrm>
            <a:off x="2393950" y="3714750"/>
            <a:ext cx="3752850" cy="1060450"/>
          </a:xfrm>
          <a:custGeom>
            <a:avLst/>
            <a:gdLst>
              <a:gd name="connsiteX0" fmla="*/ 317373 w 3752850"/>
              <a:gd name="connsiteY0" fmla="*/ 347230 h 1060450"/>
              <a:gd name="connsiteX1" fmla="*/ 838200 w 3752850"/>
              <a:gd name="connsiteY1" fmla="*/ 88519 h 1060450"/>
              <a:gd name="connsiteX2" fmla="*/ 1227835 w 3752850"/>
              <a:gd name="connsiteY2" fmla="*/ 117983 h 1060450"/>
              <a:gd name="connsiteX3" fmla="*/ 1877567 w 3752850"/>
              <a:gd name="connsiteY3" fmla="*/ 42672 h 1060450"/>
              <a:gd name="connsiteX4" fmla="*/ 1989201 w 3752850"/>
              <a:gd name="connsiteY4" fmla="*/ 73660 h 1060450"/>
              <a:gd name="connsiteX5" fmla="*/ 2516759 w 3752850"/>
              <a:gd name="connsiteY5" fmla="*/ 6985 h 1060450"/>
              <a:gd name="connsiteX6" fmla="*/ 2653919 w 3752850"/>
              <a:gd name="connsiteY6" fmla="*/ 49911 h 1060450"/>
              <a:gd name="connsiteX7" fmla="*/ 3270630 w 3752850"/>
              <a:gd name="connsiteY7" fmla="*/ 30734 h 1060450"/>
              <a:gd name="connsiteX8" fmla="*/ 3418459 w 3752850"/>
              <a:gd name="connsiteY8" fmla="*/ 127254 h 1060450"/>
              <a:gd name="connsiteX9" fmla="*/ 3755771 w 3752850"/>
              <a:gd name="connsiteY9" fmla="*/ 350583 h 1060450"/>
              <a:gd name="connsiteX10" fmla="*/ 3733800 w 3752850"/>
              <a:gd name="connsiteY10" fmla="*/ 374484 h 1060450"/>
              <a:gd name="connsiteX11" fmla="*/ 3621532 w 3752850"/>
              <a:gd name="connsiteY11" fmla="*/ 697852 h 1060450"/>
              <a:gd name="connsiteX12" fmla="*/ 3336035 w 3752850"/>
              <a:gd name="connsiteY12" fmla="*/ 743242 h 1060450"/>
              <a:gd name="connsiteX13" fmla="*/ 2810636 w 3752850"/>
              <a:gd name="connsiteY13" fmla="*/ 938428 h 1060450"/>
              <a:gd name="connsiteX14" fmla="*/ 2538857 w 3752850"/>
              <a:gd name="connsiteY14" fmla="*/ 908583 h 1060450"/>
              <a:gd name="connsiteX15" fmla="*/ 1780285 w 3752850"/>
              <a:gd name="connsiteY15" fmla="*/ 1062380 h 1060450"/>
              <a:gd name="connsiteX16" fmla="*/ 1450847 w 3752850"/>
              <a:gd name="connsiteY16" fmla="*/ 969886 h 1060450"/>
              <a:gd name="connsiteX17" fmla="*/ 496316 w 3752850"/>
              <a:gd name="connsiteY17" fmla="*/ 879729 h 1060450"/>
              <a:gd name="connsiteX18" fmla="*/ 488950 w 3752850"/>
              <a:gd name="connsiteY18" fmla="*/ 874979 h 1060450"/>
              <a:gd name="connsiteX19" fmla="*/ 53085 w 3752850"/>
              <a:gd name="connsiteY19" fmla="*/ 745223 h 1060450"/>
              <a:gd name="connsiteX20" fmla="*/ 156336 w 3752850"/>
              <a:gd name="connsiteY20" fmla="*/ 626821 h 1060450"/>
              <a:gd name="connsiteX21" fmla="*/ 16382 w 3752850"/>
              <a:gd name="connsiteY21" fmla="*/ 423367 h 1060450"/>
              <a:gd name="connsiteX22" fmla="*/ 314070 w 3752850"/>
              <a:gd name="connsiteY22" fmla="*/ 350596 h 1060450"/>
              <a:gd name="connsiteX23" fmla="*/ 317373 w 3752850"/>
              <a:gd name="connsiteY23" fmla="*/ 347230 h 1060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752850" h="1060450">
                <a:moveTo>
                  <a:pt x="317373" y="347230"/>
                </a:moveTo>
                <a:cubicBezTo>
                  <a:pt x="272033" y="221437"/>
                  <a:pt x="505205" y="105536"/>
                  <a:pt x="838200" y="88519"/>
                </a:cubicBezTo>
                <a:cubicBezTo>
                  <a:pt x="973201" y="81534"/>
                  <a:pt x="1110360" y="91948"/>
                  <a:pt x="1227835" y="117983"/>
                </a:cubicBezTo>
                <a:cubicBezTo>
                  <a:pt x="1352296" y="29210"/>
                  <a:pt x="1643253" y="-4444"/>
                  <a:pt x="1877567" y="42672"/>
                </a:cubicBezTo>
                <a:cubicBezTo>
                  <a:pt x="1918589" y="50927"/>
                  <a:pt x="1956180" y="61341"/>
                  <a:pt x="1989201" y="73660"/>
                </a:cubicBezTo>
                <a:cubicBezTo>
                  <a:pt x="2086228" y="127"/>
                  <a:pt x="2322321" y="-29717"/>
                  <a:pt x="2516759" y="6985"/>
                </a:cubicBezTo>
                <a:cubicBezTo>
                  <a:pt x="2570479" y="17145"/>
                  <a:pt x="2617470" y="31750"/>
                  <a:pt x="2653919" y="49911"/>
                </a:cubicBezTo>
                <a:cubicBezTo>
                  <a:pt x="2810128" y="-19684"/>
                  <a:pt x="3086353" y="-28194"/>
                  <a:pt x="3270630" y="30734"/>
                </a:cubicBezTo>
                <a:cubicBezTo>
                  <a:pt x="3348228" y="55499"/>
                  <a:pt x="3400425" y="89535"/>
                  <a:pt x="3418459" y="127254"/>
                </a:cubicBezTo>
                <a:cubicBezTo>
                  <a:pt x="3674490" y="153670"/>
                  <a:pt x="3825494" y="253644"/>
                  <a:pt x="3755771" y="350583"/>
                </a:cubicBezTo>
                <a:cubicBezTo>
                  <a:pt x="3749928" y="358737"/>
                  <a:pt x="3742563" y="366725"/>
                  <a:pt x="3733800" y="374484"/>
                </a:cubicBezTo>
                <a:cubicBezTo>
                  <a:pt x="3939159" y="475488"/>
                  <a:pt x="3888866" y="620268"/>
                  <a:pt x="3621532" y="697852"/>
                </a:cubicBezTo>
                <a:cubicBezTo>
                  <a:pt x="3538220" y="721995"/>
                  <a:pt x="3439921" y="737629"/>
                  <a:pt x="3336035" y="743242"/>
                </a:cubicBezTo>
                <a:cubicBezTo>
                  <a:pt x="3333750" y="851916"/>
                  <a:pt x="3098546" y="939305"/>
                  <a:pt x="2810636" y="938428"/>
                </a:cubicBezTo>
                <a:cubicBezTo>
                  <a:pt x="2714497" y="938136"/>
                  <a:pt x="2620390" y="927811"/>
                  <a:pt x="2538857" y="908583"/>
                </a:cubicBezTo>
                <a:cubicBezTo>
                  <a:pt x="2441447" y="1030414"/>
                  <a:pt x="2101850" y="1099273"/>
                  <a:pt x="1780285" y="1062380"/>
                </a:cubicBezTo>
                <a:cubicBezTo>
                  <a:pt x="1645539" y="1046924"/>
                  <a:pt x="1529079" y="1014234"/>
                  <a:pt x="1450847" y="969886"/>
                </a:cubicBezTo>
                <a:cubicBezTo>
                  <a:pt x="1121664" y="1044918"/>
                  <a:pt x="694308" y="1004557"/>
                  <a:pt x="496316" y="879729"/>
                </a:cubicBezTo>
                <a:cubicBezTo>
                  <a:pt x="493902" y="878154"/>
                  <a:pt x="491363" y="876579"/>
                  <a:pt x="488950" y="874979"/>
                </a:cubicBezTo>
                <a:cubicBezTo>
                  <a:pt x="273557" y="884516"/>
                  <a:pt x="78358" y="826414"/>
                  <a:pt x="53085" y="745223"/>
                </a:cubicBezTo>
                <a:cubicBezTo>
                  <a:pt x="39497" y="701942"/>
                  <a:pt x="77342" y="658634"/>
                  <a:pt x="156336" y="626821"/>
                </a:cubicBezTo>
                <a:cubicBezTo>
                  <a:pt x="-30226" y="585317"/>
                  <a:pt x="-92836" y="494233"/>
                  <a:pt x="16382" y="423367"/>
                </a:cubicBezTo>
                <a:cubicBezTo>
                  <a:pt x="79501" y="382485"/>
                  <a:pt x="189992" y="355447"/>
                  <a:pt x="314070" y="350596"/>
                </a:cubicBezTo>
                <a:lnTo>
                  <a:pt x="317373" y="347230"/>
                </a:lnTo>
                <a:close/>
              </a:path>
            </a:pathLst>
          </a:custGeom>
          <a:solidFill>
            <a:srgbClr val="EDD8AE">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0" name="Freeform 60"/>
          <p:cNvSpPr/>
          <p:nvPr/>
        </p:nvSpPr>
        <p:spPr>
          <a:xfrm>
            <a:off x="3448050" y="4870450"/>
            <a:ext cx="69850" cy="69850"/>
          </a:xfrm>
          <a:custGeom>
            <a:avLst/>
            <a:gdLst>
              <a:gd name="connsiteX0" fmla="*/ 77089 w 69850"/>
              <a:gd name="connsiteY0" fmla="*/ 47688 h 69850"/>
              <a:gd name="connsiteX1" fmla="*/ 47116 w 69850"/>
              <a:gd name="connsiteY1" fmla="*/ 77698 h 69850"/>
              <a:gd name="connsiteX2" fmla="*/ 17145 w 69850"/>
              <a:gd name="connsiteY2" fmla="*/ 47688 h 69850"/>
              <a:gd name="connsiteX3" fmla="*/ 47116 w 69850"/>
              <a:gd name="connsiteY3" fmla="*/ 17678 h 69850"/>
              <a:gd name="connsiteX4" fmla="*/ 77089 w 69850"/>
              <a:gd name="connsiteY4" fmla="*/ 47688 h 69850"/>
              <a:gd name="connsiteX5" fmla="*/ 77089 w 69850"/>
              <a:gd name="connsiteY5" fmla="*/ 47688 h 69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850" h="69850">
                <a:moveTo>
                  <a:pt x="77089" y="47688"/>
                </a:moveTo>
                <a:cubicBezTo>
                  <a:pt x="77089" y="64262"/>
                  <a:pt x="63753" y="77698"/>
                  <a:pt x="47116" y="77698"/>
                </a:cubicBezTo>
                <a:cubicBezTo>
                  <a:pt x="30607" y="77698"/>
                  <a:pt x="17145" y="64262"/>
                  <a:pt x="17145" y="47688"/>
                </a:cubicBezTo>
                <a:cubicBezTo>
                  <a:pt x="17145" y="31115"/>
                  <a:pt x="30607" y="17678"/>
                  <a:pt x="47116" y="17678"/>
                </a:cubicBezTo>
                <a:cubicBezTo>
                  <a:pt x="63753" y="17678"/>
                  <a:pt x="77089" y="31115"/>
                  <a:pt x="77089" y="47688"/>
                </a:cubicBezTo>
                <a:lnTo>
                  <a:pt x="77089" y="47688"/>
                </a:lnTo>
                <a:close/>
              </a:path>
            </a:pathLst>
          </a:custGeom>
          <a:solidFill>
            <a:srgbClr val="EDD8AE">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1" name="Freeform 61"/>
          <p:cNvSpPr/>
          <p:nvPr/>
        </p:nvSpPr>
        <p:spPr>
          <a:xfrm>
            <a:off x="3473450" y="4806950"/>
            <a:ext cx="120650" cy="120650"/>
          </a:xfrm>
          <a:custGeom>
            <a:avLst/>
            <a:gdLst>
              <a:gd name="connsiteX0" fmla="*/ 131571 w 120650"/>
              <a:gd name="connsiteY0" fmla="*/ 69736 h 120650"/>
              <a:gd name="connsiteX1" fmla="*/ 71501 w 120650"/>
              <a:gd name="connsiteY1" fmla="*/ 129756 h 120650"/>
              <a:gd name="connsiteX2" fmla="*/ 11429 w 120650"/>
              <a:gd name="connsiteY2" fmla="*/ 69736 h 120650"/>
              <a:gd name="connsiteX3" fmla="*/ 71501 w 120650"/>
              <a:gd name="connsiteY3" fmla="*/ 9702 h 120650"/>
              <a:gd name="connsiteX4" fmla="*/ 131571 w 120650"/>
              <a:gd name="connsiteY4" fmla="*/ 69736 h 120650"/>
              <a:gd name="connsiteX5" fmla="*/ 131571 w 120650"/>
              <a:gd name="connsiteY5" fmla="*/ 69736 h 120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650" h="120650">
                <a:moveTo>
                  <a:pt x="131571" y="69736"/>
                </a:moveTo>
                <a:cubicBezTo>
                  <a:pt x="131571" y="102882"/>
                  <a:pt x="104647" y="129756"/>
                  <a:pt x="71501" y="129756"/>
                </a:cubicBezTo>
                <a:cubicBezTo>
                  <a:pt x="38353" y="129756"/>
                  <a:pt x="11429" y="102882"/>
                  <a:pt x="11429" y="69736"/>
                </a:cubicBezTo>
                <a:cubicBezTo>
                  <a:pt x="11429" y="36576"/>
                  <a:pt x="38353" y="9702"/>
                  <a:pt x="71501" y="9702"/>
                </a:cubicBezTo>
                <a:cubicBezTo>
                  <a:pt x="104647" y="9702"/>
                  <a:pt x="131571" y="36576"/>
                  <a:pt x="131571" y="69736"/>
                </a:cubicBezTo>
                <a:lnTo>
                  <a:pt x="131571" y="69736"/>
                </a:lnTo>
                <a:close/>
              </a:path>
            </a:pathLst>
          </a:custGeom>
          <a:solidFill>
            <a:srgbClr val="EDD8AE">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2" name="Freeform 62"/>
          <p:cNvSpPr/>
          <p:nvPr/>
        </p:nvSpPr>
        <p:spPr>
          <a:xfrm>
            <a:off x="3536950" y="4692650"/>
            <a:ext cx="184150" cy="184150"/>
          </a:xfrm>
          <a:custGeom>
            <a:avLst/>
            <a:gdLst>
              <a:gd name="connsiteX0" fmla="*/ 193928 w 184150"/>
              <a:gd name="connsiteY0" fmla="*/ 104152 h 184150"/>
              <a:gd name="connsiteX1" fmla="*/ 103885 w 184150"/>
              <a:gd name="connsiteY1" fmla="*/ 194195 h 184150"/>
              <a:gd name="connsiteX2" fmla="*/ 13842 w 184150"/>
              <a:gd name="connsiteY2" fmla="*/ 104152 h 184150"/>
              <a:gd name="connsiteX3" fmla="*/ 103885 w 184150"/>
              <a:gd name="connsiteY3" fmla="*/ 14109 h 184150"/>
              <a:gd name="connsiteX4" fmla="*/ 193928 w 184150"/>
              <a:gd name="connsiteY4" fmla="*/ 104152 h 184150"/>
              <a:gd name="connsiteX5" fmla="*/ 193928 w 184150"/>
              <a:gd name="connsiteY5" fmla="*/ 104152 h 184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4150" h="184150">
                <a:moveTo>
                  <a:pt x="193928" y="104152"/>
                </a:moveTo>
                <a:cubicBezTo>
                  <a:pt x="193928" y="153885"/>
                  <a:pt x="153670" y="194195"/>
                  <a:pt x="103885" y="194195"/>
                </a:cubicBezTo>
                <a:cubicBezTo>
                  <a:pt x="54228" y="194195"/>
                  <a:pt x="13842" y="153885"/>
                  <a:pt x="13842" y="104152"/>
                </a:cubicBezTo>
                <a:cubicBezTo>
                  <a:pt x="13842" y="54432"/>
                  <a:pt x="54228" y="14109"/>
                  <a:pt x="103885" y="14109"/>
                </a:cubicBezTo>
                <a:cubicBezTo>
                  <a:pt x="153670" y="14109"/>
                  <a:pt x="193928" y="54432"/>
                  <a:pt x="193928" y="104152"/>
                </a:cubicBezTo>
                <a:lnTo>
                  <a:pt x="193928" y="104152"/>
                </a:lnTo>
                <a:close/>
              </a:path>
            </a:pathLst>
          </a:custGeom>
          <a:solidFill>
            <a:srgbClr val="EDD8AE">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3" name="Freeform 63"/>
          <p:cNvSpPr/>
          <p:nvPr/>
        </p:nvSpPr>
        <p:spPr>
          <a:xfrm>
            <a:off x="2387345" y="3708146"/>
            <a:ext cx="3759453" cy="1067053"/>
          </a:xfrm>
          <a:custGeom>
            <a:avLst/>
            <a:gdLst>
              <a:gd name="connsiteX0" fmla="*/ 323977 w 3759453"/>
              <a:gd name="connsiteY0" fmla="*/ 353834 h 1067053"/>
              <a:gd name="connsiteX1" fmla="*/ 844804 w 3759453"/>
              <a:gd name="connsiteY1" fmla="*/ 95122 h 1067053"/>
              <a:gd name="connsiteX2" fmla="*/ 1234439 w 3759453"/>
              <a:gd name="connsiteY2" fmla="*/ 124586 h 1067053"/>
              <a:gd name="connsiteX3" fmla="*/ 1884172 w 3759453"/>
              <a:gd name="connsiteY3" fmla="*/ 49276 h 1067053"/>
              <a:gd name="connsiteX4" fmla="*/ 1995805 w 3759453"/>
              <a:gd name="connsiteY4" fmla="*/ 80264 h 1067053"/>
              <a:gd name="connsiteX5" fmla="*/ 2523363 w 3759453"/>
              <a:gd name="connsiteY5" fmla="*/ 13589 h 1067053"/>
              <a:gd name="connsiteX6" fmla="*/ 2660523 w 3759453"/>
              <a:gd name="connsiteY6" fmla="*/ 56515 h 1067053"/>
              <a:gd name="connsiteX7" fmla="*/ 3277234 w 3759453"/>
              <a:gd name="connsiteY7" fmla="*/ 37338 h 1067053"/>
              <a:gd name="connsiteX8" fmla="*/ 3425063 w 3759453"/>
              <a:gd name="connsiteY8" fmla="*/ 133858 h 1067053"/>
              <a:gd name="connsiteX9" fmla="*/ 3762375 w 3759453"/>
              <a:gd name="connsiteY9" fmla="*/ 357187 h 1067053"/>
              <a:gd name="connsiteX10" fmla="*/ 3740404 w 3759453"/>
              <a:gd name="connsiteY10" fmla="*/ 381088 h 1067053"/>
              <a:gd name="connsiteX11" fmla="*/ 3628135 w 3759453"/>
              <a:gd name="connsiteY11" fmla="*/ 704456 h 1067053"/>
              <a:gd name="connsiteX12" fmla="*/ 3342640 w 3759453"/>
              <a:gd name="connsiteY12" fmla="*/ 749846 h 1067053"/>
              <a:gd name="connsiteX13" fmla="*/ 2817241 w 3759453"/>
              <a:gd name="connsiteY13" fmla="*/ 945032 h 1067053"/>
              <a:gd name="connsiteX14" fmla="*/ 2545461 w 3759453"/>
              <a:gd name="connsiteY14" fmla="*/ 915187 h 1067053"/>
              <a:gd name="connsiteX15" fmla="*/ 1786889 w 3759453"/>
              <a:gd name="connsiteY15" fmla="*/ 1068984 h 1067053"/>
              <a:gd name="connsiteX16" fmla="*/ 1457451 w 3759453"/>
              <a:gd name="connsiteY16" fmla="*/ 976490 h 1067053"/>
              <a:gd name="connsiteX17" fmla="*/ 502920 w 3759453"/>
              <a:gd name="connsiteY17" fmla="*/ 886333 h 1067053"/>
              <a:gd name="connsiteX18" fmla="*/ 495554 w 3759453"/>
              <a:gd name="connsiteY18" fmla="*/ 881583 h 1067053"/>
              <a:gd name="connsiteX19" fmla="*/ 59689 w 3759453"/>
              <a:gd name="connsiteY19" fmla="*/ 751827 h 1067053"/>
              <a:gd name="connsiteX20" fmla="*/ 162941 w 3759453"/>
              <a:gd name="connsiteY20" fmla="*/ 633425 h 1067053"/>
              <a:gd name="connsiteX21" fmla="*/ 22986 w 3759453"/>
              <a:gd name="connsiteY21" fmla="*/ 429971 h 1067053"/>
              <a:gd name="connsiteX22" fmla="*/ 320675 w 3759453"/>
              <a:gd name="connsiteY22" fmla="*/ 357200 h 1067053"/>
              <a:gd name="connsiteX23" fmla="*/ 323977 w 3759453"/>
              <a:gd name="connsiteY23" fmla="*/ 353834 h 1067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759453" h="1067053">
                <a:moveTo>
                  <a:pt x="323977" y="353834"/>
                </a:moveTo>
                <a:cubicBezTo>
                  <a:pt x="278638" y="228041"/>
                  <a:pt x="511810" y="112140"/>
                  <a:pt x="844804" y="95122"/>
                </a:cubicBezTo>
                <a:cubicBezTo>
                  <a:pt x="979805" y="88138"/>
                  <a:pt x="1116964" y="98552"/>
                  <a:pt x="1234439" y="124586"/>
                </a:cubicBezTo>
                <a:cubicBezTo>
                  <a:pt x="1358900" y="35814"/>
                  <a:pt x="1649857" y="2159"/>
                  <a:pt x="1884172" y="49276"/>
                </a:cubicBezTo>
                <a:cubicBezTo>
                  <a:pt x="1925193" y="57530"/>
                  <a:pt x="1962785" y="67945"/>
                  <a:pt x="1995805" y="80264"/>
                </a:cubicBezTo>
                <a:cubicBezTo>
                  <a:pt x="2092832" y="6730"/>
                  <a:pt x="2328925" y="-23114"/>
                  <a:pt x="2523363" y="13589"/>
                </a:cubicBezTo>
                <a:cubicBezTo>
                  <a:pt x="2577083" y="23748"/>
                  <a:pt x="2624074" y="38353"/>
                  <a:pt x="2660523" y="56515"/>
                </a:cubicBezTo>
                <a:cubicBezTo>
                  <a:pt x="2816732" y="-13080"/>
                  <a:pt x="3092957" y="-21590"/>
                  <a:pt x="3277234" y="37338"/>
                </a:cubicBezTo>
                <a:cubicBezTo>
                  <a:pt x="3354832" y="62103"/>
                  <a:pt x="3407029" y="96139"/>
                  <a:pt x="3425063" y="133858"/>
                </a:cubicBezTo>
                <a:cubicBezTo>
                  <a:pt x="3681094" y="160273"/>
                  <a:pt x="3832097" y="260248"/>
                  <a:pt x="3762375" y="357187"/>
                </a:cubicBezTo>
                <a:cubicBezTo>
                  <a:pt x="3756532" y="365340"/>
                  <a:pt x="3749167" y="373329"/>
                  <a:pt x="3740404" y="381088"/>
                </a:cubicBezTo>
                <a:cubicBezTo>
                  <a:pt x="3945763" y="482091"/>
                  <a:pt x="3895470" y="626872"/>
                  <a:pt x="3628135" y="704456"/>
                </a:cubicBezTo>
                <a:cubicBezTo>
                  <a:pt x="3544823" y="728598"/>
                  <a:pt x="3446526" y="744232"/>
                  <a:pt x="3342640" y="749846"/>
                </a:cubicBezTo>
                <a:cubicBezTo>
                  <a:pt x="3340354" y="858520"/>
                  <a:pt x="3105150" y="945908"/>
                  <a:pt x="2817241" y="945032"/>
                </a:cubicBezTo>
                <a:cubicBezTo>
                  <a:pt x="2721101" y="944740"/>
                  <a:pt x="2626994" y="934415"/>
                  <a:pt x="2545461" y="915187"/>
                </a:cubicBezTo>
                <a:cubicBezTo>
                  <a:pt x="2448051" y="1037018"/>
                  <a:pt x="2108454" y="1105877"/>
                  <a:pt x="1786889" y="1068984"/>
                </a:cubicBezTo>
                <a:cubicBezTo>
                  <a:pt x="1652143" y="1053528"/>
                  <a:pt x="1535683" y="1020838"/>
                  <a:pt x="1457451" y="976490"/>
                </a:cubicBezTo>
                <a:cubicBezTo>
                  <a:pt x="1128268" y="1051521"/>
                  <a:pt x="700913" y="1011161"/>
                  <a:pt x="502920" y="886333"/>
                </a:cubicBezTo>
                <a:cubicBezTo>
                  <a:pt x="500507" y="884758"/>
                  <a:pt x="497967" y="883183"/>
                  <a:pt x="495554" y="881583"/>
                </a:cubicBezTo>
                <a:cubicBezTo>
                  <a:pt x="280161" y="891120"/>
                  <a:pt x="84963" y="833018"/>
                  <a:pt x="59689" y="751827"/>
                </a:cubicBezTo>
                <a:cubicBezTo>
                  <a:pt x="46101" y="708545"/>
                  <a:pt x="83947" y="665238"/>
                  <a:pt x="162941" y="633425"/>
                </a:cubicBezTo>
                <a:cubicBezTo>
                  <a:pt x="-23622" y="591921"/>
                  <a:pt x="-86232" y="500837"/>
                  <a:pt x="22986" y="429971"/>
                </a:cubicBezTo>
                <a:cubicBezTo>
                  <a:pt x="86105" y="389089"/>
                  <a:pt x="196596" y="362051"/>
                  <a:pt x="320675" y="357200"/>
                </a:cubicBezTo>
                <a:lnTo>
                  <a:pt x="323977" y="353834"/>
                </a:lnTo>
                <a:close/>
              </a:path>
            </a:pathLst>
          </a:custGeom>
          <a:solidFill>
            <a:srgbClr val="000000">
              <a:alpha val="0"/>
            </a:srgbClr>
          </a:solidFill>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4" name="Freeform 64"/>
          <p:cNvSpPr/>
          <p:nvPr/>
        </p:nvSpPr>
        <p:spPr>
          <a:xfrm>
            <a:off x="3441446" y="4863846"/>
            <a:ext cx="76453" cy="76453"/>
          </a:xfrm>
          <a:custGeom>
            <a:avLst/>
            <a:gdLst>
              <a:gd name="connsiteX0" fmla="*/ 83692 w 76453"/>
              <a:gd name="connsiteY0" fmla="*/ 54292 h 76453"/>
              <a:gd name="connsiteX1" fmla="*/ 53720 w 76453"/>
              <a:gd name="connsiteY1" fmla="*/ 84302 h 76453"/>
              <a:gd name="connsiteX2" fmla="*/ 23748 w 76453"/>
              <a:gd name="connsiteY2" fmla="*/ 54292 h 76453"/>
              <a:gd name="connsiteX3" fmla="*/ 53720 w 76453"/>
              <a:gd name="connsiteY3" fmla="*/ 24282 h 76453"/>
              <a:gd name="connsiteX4" fmla="*/ 83692 w 76453"/>
              <a:gd name="connsiteY4" fmla="*/ 54292 h 76453"/>
              <a:gd name="connsiteX5" fmla="*/ 83692 w 76453"/>
              <a:gd name="connsiteY5" fmla="*/ 54292 h 76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453" h="76453">
                <a:moveTo>
                  <a:pt x="83692" y="54292"/>
                </a:moveTo>
                <a:cubicBezTo>
                  <a:pt x="83692" y="70866"/>
                  <a:pt x="70357" y="84302"/>
                  <a:pt x="53720" y="84302"/>
                </a:cubicBezTo>
                <a:cubicBezTo>
                  <a:pt x="37210" y="84302"/>
                  <a:pt x="23748" y="70866"/>
                  <a:pt x="23748" y="54292"/>
                </a:cubicBezTo>
                <a:cubicBezTo>
                  <a:pt x="23748" y="37719"/>
                  <a:pt x="37210" y="24282"/>
                  <a:pt x="53720" y="24282"/>
                </a:cubicBezTo>
                <a:cubicBezTo>
                  <a:pt x="70357" y="24282"/>
                  <a:pt x="83692" y="37719"/>
                  <a:pt x="83692" y="54292"/>
                </a:cubicBezTo>
                <a:lnTo>
                  <a:pt x="83692" y="54292"/>
                </a:lnTo>
                <a:close/>
              </a:path>
            </a:pathLst>
          </a:custGeom>
          <a:solidFill>
            <a:srgbClr val="000000">
              <a:alpha val="0"/>
            </a:srgbClr>
          </a:solidFill>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5" name="Freeform 65"/>
          <p:cNvSpPr/>
          <p:nvPr/>
        </p:nvSpPr>
        <p:spPr>
          <a:xfrm>
            <a:off x="3466846" y="4800346"/>
            <a:ext cx="127254" cy="127254"/>
          </a:xfrm>
          <a:custGeom>
            <a:avLst/>
            <a:gdLst>
              <a:gd name="connsiteX0" fmla="*/ 138175 w 127254"/>
              <a:gd name="connsiteY0" fmla="*/ 76339 h 127254"/>
              <a:gd name="connsiteX1" fmla="*/ 78104 w 127254"/>
              <a:gd name="connsiteY1" fmla="*/ 136359 h 127254"/>
              <a:gd name="connsiteX2" fmla="*/ 18033 w 127254"/>
              <a:gd name="connsiteY2" fmla="*/ 76339 h 127254"/>
              <a:gd name="connsiteX3" fmla="*/ 78104 w 127254"/>
              <a:gd name="connsiteY3" fmla="*/ 16306 h 127254"/>
              <a:gd name="connsiteX4" fmla="*/ 138175 w 127254"/>
              <a:gd name="connsiteY4" fmla="*/ 76339 h 127254"/>
              <a:gd name="connsiteX5" fmla="*/ 138175 w 127254"/>
              <a:gd name="connsiteY5" fmla="*/ 76339 h 127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7254" h="127254">
                <a:moveTo>
                  <a:pt x="138175" y="76339"/>
                </a:moveTo>
                <a:cubicBezTo>
                  <a:pt x="138175" y="109486"/>
                  <a:pt x="111251" y="136359"/>
                  <a:pt x="78104" y="136359"/>
                </a:cubicBezTo>
                <a:cubicBezTo>
                  <a:pt x="44957" y="136359"/>
                  <a:pt x="18033" y="109486"/>
                  <a:pt x="18033" y="76339"/>
                </a:cubicBezTo>
                <a:cubicBezTo>
                  <a:pt x="18033" y="43179"/>
                  <a:pt x="44957" y="16306"/>
                  <a:pt x="78104" y="16306"/>
                </a:cubicBezTo>
                <a:cubicBezTo>
                  <a:pt x="111251" y="16306"/>
                  <a:pt x="138175" y="43179"/>
                  <a:pt x="138175" y="76339"/>
                </a:cubicBezTo>
                <a:lnTo>
                  <a:pt x="138175" y="76339"/>
                </a:lnTo>
                <a:close/>
              </a:path>
            </a:pathLst>
          </a:custGeom>
          <a:solidFill>
            <a:srgbClr val="000000">
              <a:alpha val="0"/>
            </a:srgbClr>
          </a:solidFill>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6" name="Freeform 66"/>
          <p:cNvSpPr/>
          <p:nvPr/>
        </p:nvSpPr>
        <p:spPr>
          <a:xfrm>
            <a:off x="3530346" y="4686046"/>
            <a:ext cx="190754" cy="190754"/>
          </a:xfrm>
          <a:custGeom>
            <a:avLst/>
            <a:gdLst>
              <a:gd name="connsiteX0" fmla="*/ 200532 w 190754"/>
              <a:gd name="connsiteY0" fmla="*/ 110756 h 190754"/>
              <a:gd name="connsiteX1" fmla="*/ 110489 w 190754"/>
              <a:gd name="connsiteY1" fmla="*/ 200799 h 190754"/>
              <a:gd name="connsiteX2" fmla="*/ 20446 w 190754"/>
              <a:gd name="connsiteY2" fmla="*/ 110756 h 190754"/>
              <a:gd name="connsiteX3" fmla="*/ 110489 w 190754"/>
              <a:gd name="connsiteY3" fmla="*/ 20713 h 190754"/>
              <a:gd name="connsiteX4" fmla="*/ 200532 w 190754"/>
              <a:gd name="connsiteY4" fmla="*/ 110756 h 190754"/>
              <a:gd name="connsiteX5" fmla="*/ 200532 w 190754"/>
              <a:gd name="connsiteY5" fmla="*/ 110756 h 190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0754" h="190754">
                <a:moveTo>
                  <a:pt x="200532" y="110756"/>
                </a:moveTo>
                <a:cubicBezTo>
                  <a:pt x="200532" y="160489"/>
                  <a:pt x="160273" y="200799"/>
                  <a:pt x="110489" y="200799"/>
                </a:cubicBezTo>
                <a:cubicBezTo>
                  <a:pt x="60832" y="200799"/>
                  <a:pt x="20446" y="160489"/>
                  <a:pt x="20446" y="110756"/>
                </a:cubicBezTo>
                <a:cubicBezTo>
                  <a:pt x="20446" y="61036"/>
                  <a:pt x="60832" y="20713"/>
                  <a:pt x="110489" y="20713"/>
                </a:cubicBezTo>
                <a:cubicBezTo>
                  <a:pt x="160273" y="20713"/>
                  <a:pt x="200532" y="61036"/>
                  <a:pt x="200532" y="110756"/>
                </a:cubicBezTo>
                <a:lnTo>
                  <a:pt x="200532" y="110756"/>
                </a:lnTo>
                <a:close/>
              </a:path>
            </a:pathLst>
          </a:custGeom>
          <a:solidFill>
            <a:srgbClr val="000000">
              <a:alpha val="0"/>
            </a:srgbClr>
          </a:solidFill>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7" name="Freeform 67"/>
          <p:cNvSpPr/>
          <p:nvPr/>
        </p:nvSpPr>
        <p:spPr>
          <a:xfrm>
            <a:off x="2539745" y="4317746"/>
            <a:ext cx="241554" cy="38353"/>
          </a:xfrm>
          <a:custGeom>
            <a:avLst/>
            <a:gdLst>
              <a:gd name="connsiteX0" fmla="*/ 242951 w 241554"/>
              <a:gd name="connsiteY0" fmla="*/ 39547 h 38353"/>
              <a:gd name="connsiteX1" fmla="*/ 14732 w 241554"/>
              <a:gd name="connsiteY1" fmla="*/ 19608 h 38353"/>
            </a:gdLst>
            <a:ahLst/>
            <a:cxnLst>
              <a:cxn ang="0">
                <a:pos x="connsiteX0" y="connsiteY0"/>
              </a:cxn>
              <a:cxn ang="0">
                <a:pos x="connsiteX1" y="connsiteY1"/>
              </a:cxn>
            </a:cxnLst>
            <a:rect l="l" t="t" r="r" b="b"/>
            <a:pathLst>
              <a:path w="241554" h="38353">
                <a:moveTo>
                  <a:pt x="242951" y="39547"/>
                </a:moveTo>
                <a:cubicBezTo>
                  <a:pt x="163322" y="41909"/>
                  <a:pt x="83693" y="34950"/>
                  <a:pt x="14732" y="19608"/>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8" name="Freeform 68"/>
          <p:cNvSpPr/>
          <p:nvPr/>
        </p:nvSpPr>
        <p:spPr>
          <a:xfrm>
            <a:off x="2692145" y="4038346"/>
            <a:ext cx="38353" cy="51053"/>
          </a:xfrm>
          <a:custGeom>
            <a:avLst/>
            <a:gdLst>
              <a:gd name="connsiteX0" fmla="*/ 39624 w 38353"/>
              <a:gd name="connsiteY0" fmla="*/ 59131 h 51053"/>
              <a:gd name="connsiteX1" fmla="*/ 19177 w 38353"/>
              <a:gd name="connsiteY1" fmla="*/ 23647 h 51053"/>
            </a:gdLst>
            <a:ahLst/>
            <a:cxnLst>
              <a:cxn ang="0">
                <a:pos x="connsiteX0" y="connsiteY0"/>
              </a:cxn>
              <a:cxn ang="0">
                <a:pos x="connsiteX1" y="connsiteY1"/>
              </a:cxn>
            </a:cxnLst>
            <a:rect l="l" t="t" r="r" b="b"/>
            <a:pathLst>
              <a:path w="38353" h="51053">
                <a:moveTo>
                  <a:pt x="39624" y="59131"/>
                </a:moveTo>
                <a:cubicBezTo>
                  <a:pt x="30352" y="47523"/>
                  <a:pt x="23495" y="35648"/>
                  <a:pt x="19177" y="23647"/>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9" name="Freeform 69"/>
          <p:cNvSpPr/>
          <p:nvPr/>
        </p:nvSpPr>
        <p:spPr>
          <a:xfrm>
            <a:off x="2869945" y="4559046"/>
            <a:ext cx="101854" cy="25653"/>
          </a:xfrm>
          <a:custGeom>
            <a:avLst/>
            <a:gdLst>
              <a:gd name="connsiteX0" fmla="*/ 114173 w 101854"/>
              <a:gd name="connsiteY0" fmla="*/ 16408 h 25653"/>
              <a:gd name="connsiteX1" fmla="*/ 14351 w 101854"/>
              <a:gd name="connsiteY1" fmla="*/ 25946 h 25653"/>
            </a:gdLst>
            <a:ahLst/>
            <a:cxnLst>
              <a:cxn ang="0">
                <a:pos x="connsiteX0" y="connsiteY0"/>
              </a:cxn>
              <a:cxn ang="0">
                <a:pos x="connsiteX1" y="connsiteY1"/>
              </a:cxn>
            </a:cxnLst>
            <a:rect l="l" t="t" r="r" b="b"/>
            <a:pathLst>
              <a:path w="101854" h="25653">
                <a:moveTo>
                  <a:pt x="114173" y="16408"/>
                </a:moveTo>
                <a:cubicBezTo>
                  <a:pt x="82169" y="21221"/>
                  <a:pt x="48514" y="24434"/>
                  <a:pt x="14351" y="25946"/>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0" name="Freeform 70"/>
          <p:cNvSpPr/>
          <p:nvPr/>
        </p:nvSpPr>
        <p:spPr>
          <a:xfrm>
            <a:off x="3606546" y="3809746"/>
            <a:ext cx="127254" cy="51053"/>
          </a:xfrm>
          <a:custGeom>
            <a:avLst/>
            <a:gdLst>
              <a:gd name="connsiteX0" fmla="*/ 14732 w 127254"/>
              <a:gd name="connsiteY0" fmla="*/ 22733 h 51053"/>
              <a:gd name="connsiteX1" fmla="*/ 131825 w 127254"/>
              <a:gd name="connsiteY1" fmla="*/ 56388 h 51053"/>
            </a:gdLst>
            <a:ahLst/>
            <a:cxnLst>
              <a:cxn ang="0">
                <a:pos x="connsiteX0" y="connsiteY0"/>
              </a:cxn>
              <a:cxn ang="0">
                <a:pos x="connsiteX1" y="connsiteY1"/>
              </a:cxn>
            </a:cxnLst>
            <a:rect l="l" t="t" r="r" b="b"/>
            <a:pathLst>
              <a:path w="127254" h="51053">
                <a:moveTo>
                  <a:pt x="14732" y="22733"/>
                </a:moveTo>
                <a:cubicBezTo>
                  <a:pt x="57276" y="32130"/>
                  <a:pt x="96646" y="43434"/>
                  <a:pt x="131825" y="56388"/>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1" name="Freeform 71"/>
          <p:cNvSpPr/>
          <p:nvPr/>
        </p:nvSpPr>
        <p:spPr>
          <a:xfrm>
            <a:off x="3758946" y="4622546"/>
            <a:ext cx="76453" cy="51053"/>
          </a:xfrm>
          <a:custGeom>
            <a:avLst/>
            <a:gdLst>
              <a:gd name="connsiteX0" fmla="*/ 85597 w 76453"/>
              <a:gd name="connsiteY0" fmla="*/ 57734 h 51053"/>
              <a:gd name="connsiteX1" fmla="*/ 25400 w 76453"/>
              <a:gd name="connsiteY1" fmla="*/ 14211 h 51053"/>
            </a:gdLst>
            <a:ahLst/>
            <a:cxnLst>
              <a:cxn ang="0">
                <a:pos x="connsiteX0" y="connsiteY0"/>
              </a:cxn>
              <a:cxn ang="0">
                <a:pos x="connsiteX1" y="connsiteY1"/>
              </a:cxn>
            </a:cxnLst>
            <a:rect l="l" t="t" r="r" b="b"/>
            <a:pathLst>
              <a:path w="76453" h="51053">
                <a:moveTo>
                  <a:pt x="85597" y="57734"/>
                </a:moveTo>
                <a:cubicBezTo>
                  <a:pt x="61594" y="44069"/>
                  <a:pt x="41401" y="29489"/>
                  <a:pt x="25400" y="14211"/>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2" name="Freeform 72"/>
          <p:cNvSpPr/>
          <p:nvPr/>
        </p:nvSpPr>
        <p:spPr>
          <a:xfrm>
            <a:off x="4330446" y="3771646"/>
            <a:ext cx="51053" cy="38353"/>
          </a:xfrm>
          <a:custGeom>
            <a:avLst/>
            <a:gdLst>
              <a:gd name="connsiteX0" fmla="*/ 24383 w 51053"/>
              <a:gd name="connsiteY0" fmla="*/ 49021 h 38353"/>
              <a:gd name="connsiteX1" fmla="*/ 56769 w 51053"/>
              <a:gd name="connsiteY1" fmla="*/ 14223 h 38353"/>
            </a:gdLst>
            <a:ahLst/>
            <a:cxnLst>
              <a:cxn ang="0">
                <a:pos x="connsiteX0" y="connsiteY0"/>
              </a:cxn>
              <a:cxn ang="0">
                <a:pos x="connsiteX1" y="connsiteY1"/>
              </a:cxn>
            </a:cxnLst>
            <a:rect l="l" t="t" r="r" b="b"/>
            <a:pathLst>
              <a:path w="51053" h="38353">
                <a:moveTo>
                  <a:pt x="24383" y="49021"/>
                </a:moveTo>
                <a:cubicBezTo>
                  <a:pt x="31241" y="36957"/>
                  <a:pt x="42163" y="25272"/>
                  <a:pt x="56769" y="14223"/>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3" name="Freeform 73"/>
          <p:cNvSpPr/>
          <p:nvPr/>
        </p:nvSpPr>
        <p:spPr>
          <a:xfrm>
            <a:off x="4914646" y="4546346"/>
            <a:ext cx="38353" cy="63753"/>
          </a:xfrm>
          <a:custGeom>
            <a:avLst/>
            <a:gdLst>
              <a:gd name="connsiteX0" fmla="*/ 42544 w 38353"/>
              <a:gd name="connsiteY0" fmla="*/ 25400 h 63753"/>
              <a:gd name="connsiteX1" fmla="*/ 18541 w 38353"/>
              <a:gd name="connsiteY1" fmla="*/ 73152 h 63753"/>
            </a:gdLst>
            <a:ahLst/>
            <a:cxnLst>
              <a:cxn ang="0">
                <a:pos x="connsiteX0" y="connsiteY0"/>
              </a:cxn>
              <a:cxn ang="0">
                <a:pos x="connsiteX1" y="connsiteY1"/>
              </a:cxn>
            </a:cxnLst>
            <a:rect l="l" t="t" r="r" b="b"/>
            <a:pathLst>
              <a:path w="38353" h="63753">
                <a:moveTo>
                  <a:pt x="42544" y="25400"/>
                </a:moveTo>
                <a:cubicBezTo>
                  <a:pt x="38988" y="41592"/>
                  <a:pt x="30988" y="57607"/>
                  <a:pt x="18541" y="73152"/>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4" name="Freeform 74"/>
          <p:cNvSpPr/>
          <p:nvPr/>
        </p:nvSpPr>
        <p:spPr>
          <a:xfrm>
            <a:off x="4965446" y="3746246"/>
            <a:ext cx="76453" cy="51053"/>
          </a:xfrm>
          <a:custGeom>
            <a:avLst/>
            <a:gdLst>
              <a:gd name="connsiteX0" fmla="*/ 14350 w 76453"/>
              <a:gd name="connsiteY0" fmla="*/ 55117 h 51053"/>
              <a:gd name="connsiteX1" fmla="*/ 81152 w 76453"/>
              <a:gd name="connsiteY1" fmla="*/ 14859 h 51053"/>
            </a:gdLst>
            <a:ahLst/>
            <a:cxnLst>
              <a:cxn ang="0">
                <a:pos x="connsiteX0" y="connsiteY0"/>
              </a:cxn>
              <a:cxn ang="0">
                <a:pos x="connsiteX1" y="connsiteY1"/>
              </a:cxn>
            </a:cxnLst>
            <a:rect l="l" t="t" r="r" b="b"/>
            <a:pathLst>
              <a:path w="76453" h="51053">
                <a:moveTo>
                  <a:pt x="14350" y="55117"/>
                </a:moveTo>
                <a:cubicBezTo>
                  <a:pt x="31369" y="40640"/>
                  <a:pt x="53847" y="27051"/>
                  <a:pt x="81152" y="14859"/>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5" name="Freeform 75"/>
          <p:cNvSpPr/>
          <p:nvPr/>
        </p:nvSpPr>
        <p:spPr>
          <a:xfrm>
            <a:off x="5409946" y="4254246"/>
            <a:ext cx="317754" cy="190754"/>
          </a:xfrm>
          <a:custGeom>
            <a:avLst/>
            <a:gdLst>
              <a:gd name="connsiteX0" fmla="*/ 25019 w 317754"/>
              <a:gd name="connsiteY0" fmla="*/ 22440 h 190754"/>
              <a:gd name="connsiteX1" fmla="*/ 317880 w 317754"/>
              <a:gd name="connsiteY1" fmla="*/ 200914 h 190754"/>
            </a:gdLst>
            <a:ahLst/>
            <a:cxnLst>
              <a:cxn ang="0">
                <a:pos x="connsiteX0" y="connsiteY0"/>
              </a:cxn>
              <a:cxn ang="0">
                <a:pos x="connsiteX1" y="connsiteY1"/>
              </a:cxn>
            </a:cxnLst>
            <a:rect l="l" t="t" r="r" b="b"/>
            <a:pathLst>
              <a:path w="317754" h="190754">
                <a:moveTo>
                  <a:pt x="25019" y="22440"/>
                </a:moveTo>
                <a:cubicBezTo>
                  <a:pt x="205613" y="55651"/>
                  <a:pt x="319532" y="125082"/>
                  <a:pt x="317880" y="200914"/>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6" name="Freeform 76"/>
          <p:cNvSpPr/>
          <p:nvPr/>
        </p:nvSpPr>
        <p:spPr>
          <a:xfrm>
            <a:off x="5790946" y="3822446"/>
            <a:ext cx="25653" cy="38353"/>
          </a:xfrm>
          <a:custGeom>
            <a:avLst/>
            <a:gdLst>
              <a:gd name="connsiteX0" fmla="*/ 21970 w 25653"/>
              <a:gd name="connsiteY0" fmla="*/ 15875 h 38353"/>
              <a:gd name="connsiteX1" fmla="*/ 28828 w 25653"/>
              <a:gd name="connsiteY1" fmla="*/ 47371 h 38353"/>
            </a:gdLst>
            <a:ahLst/>
            <a:cxnLst>
              <a:cxn ang="0">
                <a:pos x="connsiteX0" y="connsiteY0"/>
              </a:cxn>
              <a:cxn ang="0">
                <a:pos x="connsiteX1" y="connsiteY1"/>
              </a:cxn>
            </a:cxnLst>
            <a:rect l="l" t="t" r="r" b="b"/>
            <a:pathLst>
              <a:path w="25653" h="38353">
                <a:moveTo>
                  <a:pt x="21970" y="15875"/>
                </a:moveTo>
                <a:cubicBezTo>
                  <a:pt x="26923" y="26289"/>
                  <a:pt x="29209" y="36829"/>
                  <a:pt x="28828" y="47371"/>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7" name="Freeform 77"/>
          <p:cNvSpPr/>
          <p:nvPr/>
        </p:nvSpPr>
        <p:spPr>
          <a:xfrm>
            <a:off x="5981446" y="4063746"/>
            <a:ext cx="139954" cy="89153"/>
          </a:xfrm>
          <a:custGeom>
            <a:avLst/>
            <a:gdLst>
              <a:gd name="connsiteX0" fmla="*/ 144398 w 139954"/>
              <a:gd name="connsiteY0" fmla="*/ 22847 h 89153"/>
              <a:gd name="connsiteX1" fmla="*/ 13969 w 139954"/>
              <a:gd name="connsiteY1" fmla="*/ 89763 h 89153"/>
            </a:gdLst>
            <a:ahLst/>
            <a:cxnLst>
              <a:cxn ang="0">
                <a:pos x="connsiteX0" y="connsiteY0"/>
              </a:cxn>
              <a:cxn ang="0">
                <a:pos x="connsiteX1" y="connsiteY1"/>
              </a:cxn>
            </a:cxnLst>
            <a:rect l="l" t="t" r="r" b="b"/>
            <a:pathLst>
              <a:path w="139954" h="89153">
                <a:moveTo>
                  <a:pt x="144398" y="22847"/>
                </a:moveTo>
                <a:cubicBezTo>
                  <a:pt x="115188" y="48666"/>
                  <a:pt x="70611" y="71577"/>
                  <a:pt x="13969" y="89763"/>
                </a:cubicBezTo>
              </a:path>
            </a:pathLst>
          </a:custGeom>
          <a:ln w="25907">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8" name="TextBox 78"/>
          <p:cNvSpPr txBox="1"/>
          <p:nvPr/>
        </p:nvSpPr>
        <p:spPr>
          <a:xfrm>
            <a:off x="8923908" y="92076"/>
            <a:ext cx="218505" cy="198120"/>
          </a:xfrm>
          <a:prstGeom prst="rect">
            <a:avLst/>
          </a:prstGeom>
          <a:noFill/>
        </p:spPr>
        <p:txBody>
          <a:bodyPr wrap="square" lIns="0" tIns="0" rIns="0" bIns="0" rtlCol="0">
            <a:spAutoFit/>
          </a:bodyPr>
          <a:lstStyle/>
          <a:p>
            <a:pPr marL="0">
              <a:lnSpc>
                <a:spcPct val="100000"/>
              </a:lnSpc>
            </a:pPr>
            <a:r>
              <a:rPr lang="en-US" altLang="zh-CN" sz="1300" spc="-15" dirty="0">
                <a:solidFill>
                  <a:srgbClr val="49B4D8"/>
                </a:solidFill>
                <a:latin typeface="Arial"/>
                <a:ea typeface="Arial"/>
              </a:rPr>
              <a:t>5</a:t>
            </a:r>
          </a:p>
        </p:txBody>
      </p:sp>
      <p:sp>
        <p:nvSpPr>
          <p:cNvPr id="79" name="TextBox 79"/>
          <p:cNvSpPr txBox="1"/>
          <p:nvPr/>
        </p:nvSpPr>
        <p:spPr>
          <a:xfrm>
            <a:off x="1488388" y="605214"/>
            <a:ext cx="6714318" cy="4052904"/>
          </a:xfrm>
          <a:prstGeom prst="rect">
            <a:avLst/>
          </a:prstGeom>
          <a:noFill/>
        </p:spPr>
        <p:txBody>
          <a:bodyPr wrap="square" lIns="0" tIns="0" rIns="0" bIns="0" rtlCol="0">
            <a:spAutoFit/>
          </a:bodyPr>
          <a:lstStyle/>
          <a:p>
            <a:pPr>
              <a:lnSpc>
                <a:spcPts val="425"/>
              </a:lnSpc>
            </a:pPr>
            <a:endParaRPr lang="en-US" dirty="0"/>
          </a:p>
          <a:p>
            <a:pPr hangingPunct="0">
              <a:lnSpc>
                <a:spcPct val="95416"/>
              </a:lnSpc>
              <a:spcBef>
                <a:spcPts val="395"/>
              </a:spcBef>
            </a:pPr>
            <a:r>
              <a:rPr lang="zh-TW" altLang="en-US" sz="3600" b="1" spc="-10" dirty="0">
                <a:solidFill>
                  <a:srgbClr val="D9A500"/>
                </a:solidFill>
                <a:latin typeface="王漢宗顏楷體繁" panose="02000500000000000000" pitchFamily="2" charset="-120"/>
                <a:ea typeface="王漢宗顏楷體繁" panose="02000500000000000000" pitchFamily="2" charset="-120"/>
              </a:rPr>
              <a:t>職場暴力類型</a:t>
            </a:r>
            <a:r>
              <a:rPr lang="en-US" altLang="zh-TW" sz="1400" b="1" spc="-10" dirty="0">
                <a:solidFill>
                  <a:srgbClr val="D9A500"/>
                </a:solidFill>
                <a:latin typeface="王漢宗顏楷體繁" panose="02000500000000000000" pitchFamily="2" charset="-120"/>
                <a:ea typeface="王漢宗顏楷體繁" panose="02000500000000000000" pitchFamily="2" charset="-120"/>
              </a:rPr>
              <a:t>2</a:t>
            </a:r>
            <a:r>
              <a:rPr lang="zh-TW" altLang="en-US" sz="3600" b="1" spc="-10" dirty="0">
                <a:solidFill>
                  <a:srgbClr val="D9A500"/>
                </a:solidFill>
                <a:latin typeface="王漢宗顏楷體繁" panose="02000500000000000000" pitchFamily="2" charset="-120"/>
                <a:ea typeface="王漢宗顏楷體繁" panose="02000500000000000000" pitchFamily="2" charset="-120"/>
              </a:rPr>
              <a:t> </a:t>
            </a:r>
          </a:p>
          <a:p>
            <a:pPr marL="0" hangingPunct="0">
              <a:lnSpc>
                <a:spcPct val="95416"/>
              </a:lnSpc>
            </a:pPr>
            <a:r>
              <a:rPr lang="zh-CN" altLang="en-US" sz="2000" b="1" spc="-10" dirty="0">
                <a:solidFill>
                  <a:srgbClr val="000000"/>
                </a:solidFill>
                <a:latin typeface="王漢宗顏楷體繁" panose="02000500000000000000" pitchFamily="2" charset="-120"/>
                <a:ea typeface="王漢宗顏楷體繁" panose="02000500000000000000" pitchFamily="2" charset="-120"/>
              </a:rPr>
              <a:t>3、語言暴力，例如：霸凌、恐嚇、干擾、歧視等。</a:t>
            </a:r>
            <a:endParaRPr lang="en-US" altLang="zh-CN" sz="2000" b="1" spc="-10" dirty="0">
              <a:solidFill>
                <a:srgbClr val="000000"/>
              </a:solidFill>
              <a:latin typeface="王漢宗顏楷體繁" panose="02000500000000000000" pitchFamily="2" charset="-120"/>
              <a:ea typeface="王漢宗顏楷體繁" panose="02000500000000000000" pitchFamily="2" charset="-120"/>
            </a:endParaRPr>
          </a:p>
          <a:p>
            <a:pPr marL="800100" lvl="1" indent="-342900" hangingPunct="0">
              <a:lnSpc>
                <a:spcPct val="95416"/>
              </a:lnSpc>
              <a:buFont typeface="Arial" panose="020B0604020202020204" pitchFamily="34" charset="0"/>
              <a:buChar char="•"/>
            </a:pPr>
            <a:r>
              <a:rPr lang="zh-CN" altLang="en-US" sz="2000" b="1" spc="-10" dirty="0">
                <a:solidFill>
                  <a:srgbClr val="000000"/>
                </a:solidFill>
                <a:latin typeface="王漢宗顏楷體繁" panose="02000500000000000000" pitchFamily="2" charset="-120"/>
                <a:ea typeface="王漢宗顏楷體繁" panose="02000500000000000000" pitchFamily="2" charset="-120"/>
              </a:rPr>
              <a:t>案例：在他人面前以「名校畢業的，怎麼什麼都不會」的話語輕視或貶抑被霸凌者。</a:t>
            </a:r>
          </a:p>
          <a:p>
            <a:pPr marL="800100" lvl="1" indent="-342900">
              <a:spcBef>
                <a:spcPts val="179"/>
              </a:spcBef>
              <a:buFont typeface="Arial" panose="020B0604020202020204" pitchFamily="34" charset="0"/>
              <a:buChar char="•"/>
            </a:pPr>
            <a:r>
              <a:rPr lang="zh-CN" altLang="en-US" sz="2000" b="1" spc="-10" dirty="0">
                <a:solidFill>
                  <a:srgbClr val="000000"/>
                </a:solidFill>
                <a:latin typeface="王漢宗顏楷體繁" panose="02000500000000000000" pitchFamily="2" charset="-120"/>
                <a:ea typeface="王漢宗顏楷體繁" panose="02000500000000000000" pitchFamily="2" charset="-120"/>
              </a:rPr>
              <a:t>案例：長官吹毛求疵，在小事上挑剔，把微小的錯誤放大、扭曲，動輒就請同仁換單位工作。</a:t>
            </a:r>
          </a:p>
          <a:p>
            <a:pPr marL="0">
              <a:lnSpc>
                <a:spcPct val="100000"/>
              </a:lnSpc>
            </a:pPr>
            <a:r>
              <a:rPr lang="zh-CN" altLang="en-US" sz="2000" b="1" spc="-10" dirty="0">
                <a:solidFill>
                  <a:srgbClr val="000000"/>
                </a:solidFill>
                <a:latin typeface="王漢宗顏楷體繁" panose="02000500000000000000" pitchFamily="2" charset="-120"/>
                <a:ea typeface="王漢宗顏楷體繁" panose="02000500000000000000" pitchFamily="2" charset="-120"/>
              </a:rPr>
              <a:t>4、性騷擾，例如：不當的性暗示與行為等。</a:t>
            </a:r>
          </a:p>
          <a:p>
            <a:pPr marL="800100" lvl="1" indent="-342900">
              <a:buFont typeface="Arial" panose="020B0604020202020204" pitchFamily="34" charset="0"/>
              <a:buChar char="•"/>
            </a:pPr>
            <a:r>
              <a:rPr lang="zh-TW" altLang="en-US" sz="2000" b="1" spc="-10" dirty="0">
                <a:solidFill>
                  <a:srgbClr val="000000"/>
                </a:solidFill>
                <a:latin typeface="王漢宗顏楷體繁" panose="02000500000000000000" pitchFamily="2" charset="-120"/>
                <a:ea typeface="王漢宗顏楷體繁" panose="02000500000000000000" pitchFamily="2" charset="-120"/>
              </a:rPr>
              <a:t> </a:t>
            </a:r>
            <a:r>
              <a:rPr lang="zh-CN" altLang="en-US" sz="2000" b="1" spc="-10" dirty="0">
                <a:solidFill>
                  <a:srgbClr val="000000"/>
                </a:solidFill>
                <a:latin typeface="王漢宗顏楷體繁" panose="02000500000000000000" pitchFamily="2" charset="-120"/>
                <a:ea typeface="王漢宗顏楷體繁" panose="02000500000000000000" pitchFamily="2" charset="-120"/>
              </a:rPr>
              <a:t>案例：私下對被霸凌者有不當行為或性暗示，使其心理產生陰影與恐懼。</a:t>
            </a:r>
          </a:p>
          <a:p>
            <a:pPr>
              <a:lnSpc>
                <a:spcPts val="1854"/>
              </a:lnSpc>
            </a:pPr>
            <a:endParaRPr lang="en-US" dirty="0"/>
          </a:p>
          <a:p>
            <a:pPr marL="0" indent="1308480">
              <a:lnSpc>
                <a:spcPct val="100000"/>
              </a:lnSpc>
            </a:pPr>
            <a:r>
              <a:rPr lang="zh-CN" altLang="en-US" sz="1600" spc="-5" dirty="0">
                <a:solidFill>
                  <a:srgbClr val="FE0000"/>
                </a:solidFill>
                <a:latin typeface="PMingLiU"/>
                <a:ea typeface="PMingLiU"/>
              </a:rPr>
              <a:t>上述案例中，</a:t>
            </a:r>
            <a:r>
              <a:rPr lang="zh-CN" altLang="en-US" sz="1600" dirty="0">
                <a:solidFill>
                  <a:srgbClr val="FE0000"/>
                </a:solidFill>
                <a:latin typeface="PMingLiU"/>
                <a:ea typeface="PMingLiU"/>
              </a:rPr>
              <a:t>有關上對下</a:t>
            </a:r>
          </a:p>
          <a:p>
            <a:pPr marL="0" indent="1308480">
              <a:lnSpc>
                <a:spcPct val="100000"/>
              </a:lnSpc>
            </a:pPr>
            <a:r>
              <a:rPr lang="zh-CN" altLang="en-US" sz="1600" spc="-5" dirty="0">
                <a:solidFill>
                  <a:srgbClr val="FE0000"/>
                </a:solidFill>
                <a:latin typeface="PMingLiU"/>
                <a:ea typeface="PMingLiU"/>
              </a:rPr>
              <a:t>加害的職場暴</a:t>
            </a:r>
            <a:r>
              <a:rPr lang="zh-CN" altLang="en-US" sz="1600" dirty="0">
                <a:solidFill>
                  <a:srgbClr val="FE0000"/>
                </a:solidFill>
                <a:latin typeface="PMingLiU"/>
                <a:ea typeface="PMingLiU"/>
              </a:rPr>
              <a:t>力類型係為</a:t>
            </a:r>
          </a:p>
          <a:p>
            <a:pPr marL="0" indent="1714245">
              <a:lnSpc>
                <a:spcPct val="100000"/>
              </a:lnSpc>
            </a:pPr>
            <a:r>
              <a:rPr lang="zh-CN" altLang="en-US" sz="1600" spc="-5" dirty="0">
                <a:solidFill>
                  <a:srgbClr val="FE0000"/>
                </a:solidFill>
                <a:latin typeface="PMingLiU"/>
                <a:ea typeface="PMingLiU"/>
              </a:rPr>
              <a:t>『職場霸凌</a:t>
            </a:r>
            <a:r>
              <a:rPr lang="zh-CN" altLang="en-US" sz="1600" spc="-10" dirty="0">
                <a:solidFill>
                  <a:srgbClr val="FE0000"/>
                </a:solidFill>
                <a:latin typeface="PMingLiU"/>
                <a:ea typeface="PMingLiU"/>
              </a:rPr>
              <a:t>』</a:t>
            </a:r>
            <a:r>
              <a:rPr lang="zh-CN" altLang="en-US" sz="1600" spc="-5" dirty="0">
                <a:solidFill>
                  <a:srgbClr val="FE0000"/>
                </a:solidFill>
                <a:latin typeface="PMingLiU"/>
                <a:ea typeface="PMingLiU"/>
              </a:rPr>
              <a:t>。</a:t>
            </a:r>
          </a:p>
        </p:txBody>
      </p:sp>
      <p:sp>
        <p:nvSpPr>
          <p:cNvPr id="4" name="投影片編號版面配置區 3"/>
          <p:cNvSpPr>
            <a:spLocks noGrp="1"/>
          </p:cNvSpPr>
          <p:nvPr>
            <p:ph type="sldNum" sz="quarter" idx="12"/>
          </p:nvPr>
        </p:nvSpPr>
        <p:spPr/>
        <p:txBody>
          <a:bodyPr/>
          <a:lstStyle/>
          <a:p>
            <a:fld id="{186AF604-6CBA-6F4A-A6F6-26E48A4D0EE4}"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10"/>
          <p:cNvSpPr txBox="1"/>
          <p:nvPr/>
        </p:nvSpPr>
        <p:spPr>
          <a:xfrm>
            <a:off x="8923908" y="92076"/>
            <a:ext cx="218505" cy="198120"/>
          </a:xfrm>
          <a:prstGeom prst="rect">
            <a:avLst/>
          </a:prstGeom>
          <a:noFill/>
        </p:spPr>
        <p:txBody>
          <a:bodyPr wrap="square" lIns="0" tIns="0" rIns="0" bIns="0" rtlCol="0">
            <a:spAutoFit/>
          </a:bodyPr>
          <a:lstStyle/>
          <a:p>
            <a:pPr marL="0">
              <a:lnSpc>
                <a:spcPct val="100000"/>
              </a:lnSpc>
            </a:pPr>
            <a:r>
              <a:rPr lang="en-US" altLang="zh-CN" sz="1300" spc="-15" dirty="0">
                <a:solidFill>
                  <a:srgbClr val="49B4D8"/>
                </a:solidFill>
                <a:latin typeface="Arial"/>
                <a:ea typeface="Arial"/>
              </a:rPr>
              <a:t>7</a:t>
            </a:r>
          </a:p>
        </p:txBody>
      </p:sp>
      <p:sp>
        <p:nvSpPr>
          <p:cNvPr id="111" name="TextBox 111"/>
          <p:cNvSpPr txBox="1"/>
          <p:nvPr/>
        </p:nvSpPr>
        <p:spPr>
          <a:xfrm>
            <a:off x="829564" y="1490599"/>
            <a:ext cx="7400036" cy="1479892"/>
          </a:xfrm>
          <a:prstGeom prst="rect">
            <a:avLst/>
          </a:prstGeom>
          <a:noFill/>
        </p:spPr>
        <p:txBody>
          <a:bodyPr wrap="square" lIns="0" tIns="0" rIns="0" bIns="0" rtlCol="0">
            <a:spAutoFit/>
          </a:bodyPr>
          <a:lstStyle/>
          <a:p>
            <a:pPr marL="0">
              <a:lnSpc>
                <a:spcPct val="100000"/>
              </a:lnSpc>
            </a:pPr>
            <a:r>
              <a:rPr lang="zh-TW" altLang="en-US" sz="3600" b="1" spc="-15" dirty="0">
                <a:solidFill>
                  <a:srgbClr val="000000"/>
                </a:solidFill>
                <a:latin typeface="王漢宗顏楷體繁" panose="02000500000000000000" pitchFamily="2" charset="-120"/>
                <a:ea typeface="王漢宗顏楷體繁" panose="02000500000000000000" pitchFamily="2" charset="-120"/>
              </a:rPr>
              <a:t>桃園</a:t>
            </a:r>
            <a:r>
              <a:rPr lang="zh-CN" altLang="en-US" sz="3600" b="1" spc="-15" dirty="0">
                <a:solidFill>
                  <a:srgbClr val="000000"/>
                </a:solidFill>
                <a:latin typeface="王漢宗顏楷體繁" panose="02000500000000000000" pitchFamily="2" charset="-120"/>
                <a:ea typeface="王漢宗顏楷體繁" panose="02000500000000000000" pitchFamily="2" charset="-120"/>
              </a:rPr>
              <a:t>市政府及所屬各</a:t>
            </a:r>
            <a:r>
              <a:rPr lang="zh-CN" altLang="en-US" sz="3600" b="1" spc="-10" dirty="0">
                <a:solidFill>
                  <a:srgbClr val="000000"/>
                </a:solidFill>
                <a:latin typeface="王漢宗顏楷體繁" panose="02000500000000000000" pitchFamily="2" charset="-120"/>
                <a:ea typeface="王漢宗顏楷體繁" panose="02000500000000000000" pitchFamily="2" charset="-120"/>
              </a:rPr>
              <a:t>機關學校員工</a:t>
            </a:r>
          </a:p>
          <a:p>
            <a:pPr marL="0">
              <a:lnSpc>
                <a:spcPct val="100000"/>
              </a:lnSpc>
            </a:pPr>
            <a:r>
              <a:rPr lang="zh-CN" altLang="en-US" sz="3600" b="1" spc="-15" dirty="0">
                <a:solidFill>
                  <a:srgbClr val="000000"/>
                </a:solidFill>
                <a:latin typeface="王漢宗顏楷體繁" panose="02000500000000000000" pitchFamily="2" charset="-120"/>
                <a:ea typeface="王漢宗顏楷體繁" panose="02000500000000000000" pitchFamily="2" charset="-120"/>
              </a:rPr>
              <a:t>職場霸凌防治與申訴</a:t>
            </a:r>
            <a:r>
              <a:rPr lang="zh-CN" altLang="en-US" sz="3600" b="1" spc="-10" dirty="0">
                <a:solidFill>
                  <a:srgbClr val="000000"/>
                </a:solidFill>
                <a:latin typeface="王漢宗顏楷體繁" panose="02000500000000000000" pitchFamily="2" charset="-120"/>
                <a:ea typeface="王漢宗顏楷體繁" panose="02000500000000000000" pitchFamily="2" charset="-120"/>
              </a:rPr>
              <a:t>作業注意事項</a:t>
            </a:r>
          </a:p>
          <a:p>
            <a:pPr>
              <a:lnSpc>
                <a:spcPts val="1000"/>
              </a:lnSpc>
            </a:pPr>
            <a:endParaRPr lang="en-US" dirty="0"/>
          </a:p>
          <a:p>
            <a:pPr>
              <a:lnSpc>
                <a:spcPts val="1885"/>
              </a:lnSpc>
            </a:pPr>
            <a:endParaRPr lang="en-US" dirty="0"/>
          </a:p>
        </p:txBody>
      </p:sp>
      <p:sp>
        <p:nvSpPr>
          <p:cNvPr id="16" name="文字方塊 15">
            <a:extLst>
              <a:ext uri="{FF2B5EF4-FFF2-40B4-BE49-F238E27FC236}">
                <a16:creationId xmlns:a16="http://schemas.microsoft.com/office/drawing/2014/main" id="{3339246B-8A21-42CB-BFE0-D9668E02DE19}"/>
              </a:ext>
            </a:extLst>
          </p:cNvPr>
          <p:cNvSpPr txBox="1"/>
          <p:nvPr/>
        </p:nvSpPr>
        <p:spPr>
          <a:xfrm>
            <a:off x="829564" y="2970491"/>
            <a:ext cx="7489741" cy="923330"/>
          </a:xfrm>
          <a:prstGeom prst="rect">
            <a:avLst/>
          </a:prstGeom>
          <a:noFill/>
        </p:spPr>
        <p:txBody>
          <a:bodyPr wrap="square">
            <a:spAutoFit/>
          </a:bodyPr>
          <a:lstStyle/>
          <a:p>
            <a:r>
              <a:rPr lang="zh-TW" altLang="en-US" dirty="0"/>
              <a:t>可至</a:t>
            </a:r>
            <a:r>
              <a:rPr lang="en-US" altLang="zh-TW" dirty="0"/>
              <a:t>《</a:t>
            </a:r>
            <a:r>
              <a:rPr lang="zh-TW" altLang="en-US" dirty="0"/>
              <a:t>桃園市政府主管法規查詢系統</a:t>
            </a:r>
            <a:r>
              <a:rPr lang="en-US" altLang="zh-TW" dirty="0"/>
              <a:t>》</a:t>
            </a:r>
            <a:r>
              <a:rPr lang="zh-TW" altLang="en-US" dirty="0"/>
              <a:t>或本校網站</a:t>
            </a:r>
            <a:r>
              <a:rPr lang="en-US" altLang="zh-TW" dirty="0">
                <a:hlinkClick r:id="rId2"/>
              </a:rPr>
              <a:t>https://law.tycg.gov.tw/LawContent.aspx?id=GL002332</a:t>
            </a:r>
            <a:endParaRPr lang="en-US" altLang="zh-TW" dirty="0"/>
          </a:p>
          <a:p>
            <a:r>
              <a:rPr lang="zh-TW" altLang="en-US" dirty="0"/>
              <a:t>查詢全文及附件</a:t>
            </a:r>
          </a:p>
        </p:txBody>
      </p:sp>
      <p:sp>
        <p:nvSpPr>
          <p:cNvPr id="4" name="投影片編號版面配置區 3"/>
          <p:cNvSpPr>
            <a:spLocks noGrp="1"/>
          </p:cNvSpPr>
          <p:nvPr>
            <p:ph type="sldNum" sz="quarter" idx="12"/>
          </p:nvPr>
        </p:nvSpPr>
        <p:spPr/>
        <p:txBody>
          <a:bodyPr/>
          <a:lstStyle/>
          <a:p>
            <a:fld id="{186AF604-6CBA-6F4A-A6F6-26E48A4D0EE4}"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23"/>
          <p:cNvSpPr txBox="1"/>
          <p:nvPr/>
        </p:nvSpPr>
        <p:spPr>
          <a:xfrm>
            <a:off x="8923908" y="92076"/>
            <a:ext cx="218505" cy="198120"/>
          </a:xfrm>
          <a:prstGeom prst="rect">
            <a:avLst/>
          </a:prstGeom>
          <a:noFill/>
        </p:spPr>
        <p:txBody>
          <a:bodyPr wrap="square" lIns="0" tIns="0" rIns="0" bIns="0" rtlCol="0">
            <a:spAutoFit/>
          </a:bodyPr>
          <a:lstStyle/>
          <a:p>
            <a:pPr marL="0">
              <a:lnSpc>
                <a:spcPct val="100000"/>
              </a:lnSpc>
            </a:pPr>
            <a:r>
              <a:rPr lang="en-US" altLang="zh-CN" sz="1300" spc="-15" dirty="0">
                <a:solidFill>
                  <a:srgbClr val="49B4D8"/>
                </a:solidFill>
                <a:latin typeface="Arial"/>
                <a:ea typeface="Arial"/>
              </a:rPr>
              <a:t>8</a:t>
            </a:r>
          </a:p>
        </p:txBody>
      </p:sp>
      <p:sp>
        <p:nvSpPr>
          <p:cNvPr id="124" name="TextBox 124"/>
          <p:cNvSpPr txBox="1"/>
          <p:nvPr/>
        </p:nvSpPr>
        <p:spPr>
          <a:xfrm>
            <a:off x="706831" y="1230308"/>
            <a:ext cx="6910769" cy="2280111"/>
          </a:xfrm>
          <a:prstGeom prst="rect">
            <a:avLst/>
          </a:prstGeom>
          <a:noFill/>
        </p:spPr>
        <p:txBody>
          <a:bodyPr wrap="square" lIns="0" tIns="0" rIns="0" bIns="0" rtlCol="0">
            <a:spAutoFit/>
          </a:bodyPr>
          <a:lstStyle/>
          <a:p>
            <a:pPr marL="0" algn="ctr">
              <a:lnSpc>
                <a:spcPct val="100000"/>
              </a:lnSpc>
            </a:pPr>
            <a:r>
              <a:rPr lang="zh-CN" altLang="en-US" sz="3600" b="1" spc="-10" dirty="0">
                <a:solidFill>
                  <a:srgbClr val="D9A500"/>
                </a:solidFill>
                <a:latin typeface="王漢宗顏楷體繁" panose="02000500000000000000" pitchFamily="2" charset="-120"/>
                <a:ea typeface="王漢宗顏楷體繁" panose="02000500000000000000" pitchFamily="2" charset="-120"/>
              </a:rPr>
              <a:t>目的</a:t>
            </a:r>
            <a:endParaRPr lang="en-US" altLang="zh-CN" sz="3600" b="1" spc="-10" dirty="0">
              <a:solidFill>
                <a:srgbClr val="D9A500"/>
              </a:solidFill>
              <a:latin typeface="王漢宗顏楷體繁" panose="02000500000000000000" pitchFamily="2" charset="-120"/>
              <a:ea typeface="王漢宗顏楷體繁" panose="02000500000000000000" pitchFamily="2" charset="-120"/>
            </a:endParaRPr>
          </a:p>
          <a:p>
            <a:pPr marL="0" algn="ctr">
              <a:lnSpc>
                <a:spcPct val="100000"/>
              </a:lnSpc>
            </a:pPr>
            <a:endParaRPr lang="en-US" altLang="zh-CN" sz="3600" b="1" spc="-10" dirty="0">
              <a:solidFill>
                <a:srgbClr val="D9A500"/>
              </a:solidFill>
              <a:latin typeface="王漢宗顏楷體繁" panose="02000500000000000000" pitchFamily="2" charset="-120"/>
              <a:ea typeface="王漢宗顏楷體繁" panose="02000500000000000000" pitchFamily="2" charset="-120"/>
            </a:endParaRPr>
          </a:p>
          <a:p>
            <a:pPr>
              <a:lnSpc>
                <a:spcPts val="505"/>
              </a:lnSpc>
            </a:pPr>
            <a:endParaRPr lang="en-US" dirty="0">
              <a:latin typeface="王漢宗顏楷體繁" panose="02000500000000000000" pitchFamily="2" charset="-120"/>
              <a:ea typeface="王漢宗顏楷體繁" panose="02000500000000000000" pitchFamily="2" charset="-120"/>
            </a:endParaRPr>
          </a:p>
          <a:p>
            <a:pPr marL="0" hangingPunct="0">
              <a:lnSpc>
                <a:spcPct val="100000"/>
              </a:lnSpc>
            </a:pPr>
            <a:r>
              <a:rPr lang="zh-CN" altLang="en-US" sz="2400" b="1" spc="-10" dirty="0">
                <a:solidFill>
                  <a:srgbClr val="000000"/>
                </a:solidFill>
                <a:latin typeface="王漢宗顏楷體繁" panose="02000500000000000000" pitchFamily="2" charset="-120"/>
                <a:ea typeface="王漢宗顏楷體繁" panose="02000500000000000000" pitchFamily="2" charset="-120"/>
              </a:rPr>
              <a:t>為</a:t>
            </a:r>
            <a:r>
              <a:rPr lang="zh-TW" altLang="en-US" sz="2400" b="1" spc="-10" dirty="0">
                <a:solidFill>
                  <a:srgbClr val="000000"/>
                </a:solidFill>
                <a:latin typeface="王漢宗顏楷體繁" panose="02000500000000000000" pitchFamily="2" charset="-120"/>
                <a:ea typeface="王漢宗顏楷體繁" panose="02000500000000000000" pitchFamily="2" charset="-120"/>
              </a:rPr>
              <a:t>建構本府及所屬各機關學校健康友善之職場環境及避免員工於執行職務時，遭受身體或精神不法侵害，使其安心投入工作。</a:t>
            </a:r>
            <a:endParaRPr lang="zh-CN" altLang="en-US" sz="2400" b="1" spc="-10" dirty="0">
              <a:solidFill>
                <a:srgbClr val="000000"/>
              </a:solidFill>
              <a:latin typeface="王漢宗顏楷體繁" panose="02000500000000000000" pitchFamily="2" charset="-120"/>
              <a:ea typeface="王漢宗顏楷體繁" panose="02000500000000000000" pitchFamily="2" charset="-120"/>
            </a:endParaRPr>
          </a:p>
        </p:txBody>
      </p:sp>
      <p:sp>
        <p:nvSpPr>
          <p:cNvPr id="4" name="投影片編號版面配置區 3"/>
          <p:cNvSpPr>
            <a:spLocks noGrp="1"/>
          </p:cNvSpPr>
          <p:nvPr>
            <p:ph type="sldNum" sz="quarter" idx="12"/>
          </p:nvPr>
        </p:nvSpPr>
        <p:spPr/>
        <p:txBody>
          <a:bodyPr/>
          <a:lstStyle/>
          <a:p>
            <a:fld id="{186AF604-6CBA-6F4A-A6F6-26E48A4D0EE4}"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36"/>
          <p:cNvSpPr/>
          <p:nvPr/>
        </p:nvSpPr>
        <p:spPr>
          <a:xfrm>
            <a:off x="224308" y="2034156"/>
            <a:ext cx="1466850" cy="1365250"/>
          </a:xfrm>
          <a:custGeom>
            <a:avLst/>
            <a:gdLst>
              <a:gd name="connsiteX0" fmla="*/ 13207 w 1466850"/>
              <a:gd name="connsiteY0" fmla="*/ 692658 h 1365250"/>
              <a:gd name="connsiteX1" fmla="*/ 743966 w 1466850"/>
              <a:gd name="connsiteY1" fmla="*/ 9144 h 1365250"/>
              <a:gd name="connsiteX2" fmla="*/ 1474723 w 1466850"/>
              <a:gd name="connsiteY2" fmla="*/ 692658 h 1365250"/>
              <a:gd name="connsiteX3" fmla="*/ 743966 w 1466850"/>
              <a:gd name="connsiteY3" fmla="*/ 1376172 h 1365250"/>
              <a:gd name="connsiteX4" fmla="*/ 13207 w 1466850"/>
              <a:gd name="connsiteY4" fmla="*/ 692658 h 1365250"/>
              <a:gd name="connsiteX5" fmla="*/ 13207 w 1466850"/>
              <a:gd name="connsiteY5" fmla="*/ 692658 h 136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66850" h="1365250">
                <a:moveTo>
                  <a:pt x="13207" y="692658"/>
                </a:moveTo>
                <a:cubicBezTo>
                  <a:pt x="13207" y="315214"/>
                  <a:pt x="340385" y="9144"/>
                  <a:pt x="743966" y="9144"/>
                </a:cubicBezTo>
                <a:cubicBezTo>
                  <a:pt x="1147572" y="9144"/>
                  <a:pt x="1474723" y="315214"/>
                  <a:pt x="1474723" y="692658"/>
                </a:cubicBezTo>
                <a:cubicBezTo>
                  <a:pt x="1474723" y="1070102"/>
                  <a:pt x="1147572" y="1376172"/>
                  <a:pt x="743966" y="1376172"/>
                </a:cubicBezTo>
                <a:cubicBezTo>
                  <a:pt x="340385" y="1376172"/>
                  <a:pt x="13207" y="1070102"/>
                  <a:pt x="13207" y="692658"/>
                </a:cubicBezTo>
                <a:lnTo>
                  <a:pt x="13207" y="692658"/>
                </a:lnTo>
                <a:close/>
              </a:path>
            </a:pathLst>
          </a:custGeom>
          <a:solidFill>
            <a:schemeClr val="accent3">
              <a:lumMod val="20000"/>
              <a:lumOff val="80000"/>
            </a:scheme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solidFill>
                <a:schemeClr val="accent3"/>
              </a:solidFill>
            </a:endParaRPr>
          </a:p>
        </p:txBody>
      </p:sp>
      <p:sp>
        <p:nvSpPr>
          <p:cNvPr id="138" name="Freeform 138"/>
          <p:cNvSpPr/>
          <p:nvPr/>
        </p:nvSpPr>
        <p:spPr>
          <a:xfrm>
            <a:off x="2533142" y="1581288"/>
            <a:ext cx="2286254" cy="2133854"/>
          </a:xfrm>
          <a:custGeom>
            <a:avLst/>
            <a:gdLst>
              <a:gd name="connsiteX0" fmla="*/ 20320 w 2286254"/>
              <a:gd name="connsiteY0" fmla="*/ 1081532 h 2133854"/>
              <a:gd name="connsiteX1" fmla="*/ 1158748 w 2286254"/>
              <a:gd name="connsiteY1" fmla="*/ 19304 h 2133854"/>
              <a:gd name="connsiteX2" fmla="*/ 2297175 w 2286254"/>
              <a:gd name="connsiteY2" fmla="*/ 1081532 h 2133854"/>
              <a:gd name="connsiteX3" fmla="*/ 1158748 w 2286254"/>
              <a:gd name="connsiteY3" fmla="*/ 2143759 h 2133854"/>
              <a:gd name="connsiteX4" fmla="*/ 20320 w 2286254"/>
              <a:gd name="connsiteY4" fmla="*/ 1081532 h 2133854"/>
              <a:gd name="connsiteX5" fmla="*/ 20320 w 2286254"/>
              <a:gd name="connsiteY5" fmla="*/ 1081532 h 2133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254" h="2133854">
                <a:moveTo>
                  <a:pt x="20320" y="1081532"/>
                </a:moveTo>
                <a:cubicBezTo>
                  <a:pt x="20320" y="494919"/>
                  <a:pt x="529971" y="19304"/>
                  <a:pt x="1158748" y="19304"/>
                </a:cubicBezTo>
                <a:cubicBezTo>
                  <a:pt x="1787525" y="19304"/>
                  <a:pt x="2297175" y="494919"/>
                  <a:pt x="2297175" y="1081532"/>
                </a:cubicBezTo>
                <a:cubicBezTo>
                  <a:pt x="2297175" y="1668145"/>
                  <a:pt x="1787525" y="2143759"/>
                  <a:pt x="1158748" y="2143759"/>
                </a:cubicBezTo>
                <a:cubicBezTo>
                  <a:pt x="529971" y="2143759"/>
                  <a:pt x="20320" y="1668145"/>
                  <a:pt x="20320" y="1081532"/>
                </a:cubicBezTo>
                <a:lnTo>
                  <a:pt x="20320" y="1081532"/>
                </a:lnTo>
                <a:close/>
              </a:path>
            </a:pathLst>
          </a:custGeom>
          <a:solidFill>
            <a:schemeClr val="accent3">
              <a:lumMod val="20000"/>
              <a:lumOff val="80000"/>
            </a:scheme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solidFill>
                <a:schemeClr val="tx2">
                  <a:lumMod val="20000"/>
                  <a:lumOff val="80000"/>
                </a:schemeClr>
              </a:solidFill>
            </a:endParaRPr>
          </a:p>
        </p:txBody>
      </p:sp>
      <p:sp>
        <p:nvSpPr>
          <p:cNvPr id="140" name="Freeform 140"/>
          <p:cNvSpPr/>
          <p:nvPr/>
        </p:nvSpPr>
        <p:spPr>
          <a:xfrm>
            <a:off x="1821606" y="2399957"/>
            <a:ext cx="666886" cy="672792"/>
          </a:xfrm>
          <a:custGeom>
            <a:avLst/>
            <a:gdLst>
              <a:gd name="connsiteX0" fmla="*/ 19304 w 393954"/>
              <a:gd name="connsiteY0" fmla="*/ 134874 h 495554"/>
              <a:gd name="connsiteX1" fmla="*/ 209804 w 393954"/>
              <a:gd name="connsiteY1" fmla="*/ 134874 h 495554"/>
              <a:gd name="connsiteX2" fmla="*/ 209804 w 393954"/>
              <a:gd name="connsiteY2" fmla="*/ 13716 h 495554"/>
              <a:gd name="connsiteX3" fmla="*/ 400304 w 393954"/>
              <a:gd name="connsiteY3" fmla="*/ 256032 h 495554"/>
              <a:gd name="connsiteX4" fmla="*/ 209804 w 393954"/>
              <a:gd name="connsiteY4" fmla="*/ 498348 h 495554"/>
              <a:gd name="connsiteX5" fmla="*/ 209804 w 393954"/>
              <a:gd name="connsiteY5" fmla="*/ 377190 h 495554"/>
              <a:gd name="connsiteX6" fmla="*/ 19304 w 393954"/>
              <a:gd name="connsiteY6" fmla="*/ 377190 h 495554"/>
              <a:gd name="connsiteX7" fmla="*/ 19304 w 393954"/>
              <a:gd name="connsiteY7" fmla="*/ 134874 h 495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3954" h="495554">
                <a:moveTo>
                  <a:pt x="19304" y="134874"/>
                </a:moveTo>
                <a:lnTo>
                  <a:pt x="209804" y="134874"/>
                </a:lnTo>
                <a:lnTo>
                  <a:pt x="209804" y="13716"/>
                </a:lnTo>
                <a:lnTo>
                  <a:pt x="400304" y="256032"/>
                </a:lnTo>
                <a:lnTo>
                  <a:pt x="209804" y="498348"/>
                </a:lnTo>
                <a:lnTo>
                  <a:pt x="209804" y="377190"/>
                </a:lnTo>
                <a:lnTo>
                  <a:pt x="19304" y="377190"/>
                </a:lnTo>
                <a:lnTo>
                  <a:pt x="19304" y="134874"/>
                </a:lnTo>
                <a:close/>
              </a:path>
            </a:pathLst>
          </a:custGeom>
          <a:solidFill>
            <a:srgbClr val="3880B8">
              <a:alpha val="100000"/>
            </a:srgb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2" name="Freeform 142"/>
          <p:cNvSpPr/>
          <p:nvPr/>
        </p:nvSpPr>
        <p:spPr>
          <a:xfrm>
            <a:off x="6028696" y="1004633"/>
            <a:ext cx="2768854" cy="1409953"/>
          </a:xfrm>
          <a:custGeom>
            <a:avLst/>
            <a:gdLst>
              <a:gd name="connsiteX0" fmla="*/ 13207 w 2768854"/>
              <a:gd name="connsiteY0" fmla="*/ 723392 h 1409953"/>
              <a:gd name="connsiteX1" fmla="*/ 1394713 w 2768854"/>
              <a:gd name="connsiteY1" fmla="*/ 25400 h 1409953"/>
              <a:gd name="connsiteX2" fmla="*/ 2776220 w 2768854"/>
              <a:gd name="connsiteY2" fmla="*/ 723392 h 1409953"/>
              <a:gd name="connsiteX3" fmla="*/ 1394713 w 2768854"/>
              <a:gd name="connsiteY3" fmla="*/ 1421384 h 1409953"/>
              <a:gd name="connsiteX4" fmla="*/ 13207 w 2768854"/>
              <a:gd name="connsiteY4" fmla="*/ 723392 h 1409953"/>
              <a:gd name="connsiteX5" fmla="*/ 13207 w 2768854"/>
              <a:gd name="connsiteY5" fmla="*/ 723392 h 1409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68854" h="1409953">
                <a:moveTo>
                  <a:pt x="13207" y="723392"/>
                </a:moveTo>
                <a:cubicBezTo>
                  <a:pt x="13207" y="337947"/>
                  <a:pt x="631697" y="25400"/>
                  <a:pt x="1394713" y="25400"/>
                </a:cubicBezTo>
                <a:cubicBezTo>
                  <a:pt x="2157729" y="25400"/>
                  <a:pt x="2776220" y="337947"/>
                  <a:pt x="2776220" y="723392"/>
                </a:cubicBezTo>
                <a:cubicBezTo>
                  <a:pt x="2776220" y="1108837"/>
                  <a:pt x="2157729" y="1421384"/>
                  <a:pt x="1394713" y="1421384"/>
                </a:cubicBezTo>
                <a:cubicBezTo>
                  <a:pt x="631697" y="1421384"/>
                  <a:pt x="13207" y="1108837"/>
                  <a:pt x="13207" y="723392"/>
                </a:cubicBezTo>
                <a:lnTo>
                  <a:pt x="13207" y="723392"/>
                </a:lnTo>
                <a:close/>
              </a:path>
            </a:pathLst>
          </a:custGeom>
          <a:solidFill>
            <a:schemeClr val="accent3">
              <a:lumMod val="20000"/>
              <a:lumOff val="80000"/>
            </a:scheme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4" name="Freeform 144"/>
          <p:cNvSpPr/>
          <p:nvPr/>
        </p:nvSpPr>
        <p:spPr>
          <a:xfrm>
            <a:off x="6076950" y="2603852"/>
            <a:ext cx="2895854" cy="1409953"/>
          </a:xfrm>
          <a:custGeom>
            <a:avLst/>
            <a:gdLst>
              <a:gd name="connsiteX0" fmla="*/ 21335 w 2895854"/>
              <a:gd name="connsiteY0" fmla="*/ 719328 h 1409953"/>
              <a:gd name="connsiteX1" fmla="*/ 1462277 w 2895854"/>
              <a:gd name="connsiteY1" fmla="*/ 21336 h 1409953"/>
              <a:gd name="connsiteX2" fmla="*/ 2903220 w 2895854"/>
              <a:gd name="connsiteY2" fmla="*/ 719328 h 1409953"/>
              <a:gd name="connsiteX3" fmla="*/ 1462277 w 2895854"/>
              <a:gd name="connsiteY3" fmla="*/ 1417320 h 1409953"/>
              <a:gd name="connsiteX4" fmla="*/ 21335 w 2895854"/>
              <a:gd name="connsiteY4" fmla="*/ 719328 h 1409953"/>
              <a:gd name="connsiteX5" fmla="*/ 21335 w 2895854"/>
              <a:gd name="connsiteY5" fmla="*/ 719328 h 1409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95854" h="1409953">
                <a:moveTo>
                  <a:pt x="21335" y="719328"/>
                </a:moveTo>
                <a:cubicBezTo>
                  <a:pt x="21335" y="333883"/>
                  <a:pt x="666496" y="21336"/>
                  <a:pt x="1462277" y="21336"/>
                </a:cubicBezTo>
                <a:cubicBezTo>
                  <a:pt x="2258060" y="21336"/>
                  <a:pt x="2903220" y="333883"/>
                  <a:pt x="2903220" y="719328"/>
                </a:cubicBezTo>
                <a:cubicBezTo>
                  <a:pt x="2903220" y="1104773"/>
                  <a:pt x="2258060" y="1417320"/>
                  <a:pt x="1462277" y="1417320"/>
                </a:cubicBezTo>
                <a:cubicBezTo>
                  <a:pt x="666496" y="1417320"/>
                  <a:pt x="21335" y="1104773"/>
                  <a:pt x="21335" y="719328"/>
                </a:cubicBezTo>
                <a:lnTo>
                  <a:pt x="21335" y="719328"/>
                </a:lnTo>
                <a:close/>
              </a:path>
            </a:pathLst>
          </a:custGeom>
          <a:solidFill>
            <a:schemeClr val="accent3">
              <a:lumMod val="20000"/>
              <a:lumOff val="80000"/>
            </a:schemeClr>
          </a:solidFill>
          <a:ln w="12700">
            <a:solidFill>
              <a:srgbClr val="000000">
                <a:alpha val="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7" name="Freeform 147"/>
          <p:cNvSpPr/>
          <p:nvPr/>
        </p:nvSpPr>
        <p:spPr>
          <a:xfrm>
            <a:off x="4914900" y="1786379"/>
            <a:ext cx="927100" cy="495554"/>
          </a:xfrm>
          <a:custGeom>
            <a:avLst/>
            <a:gdLst>
              <a:gd name="connsiteX0" fmla="*/ 13842 w 736854"/>
              <a:gd name="connsiteY0" fmla="*/ 244221 h 495554"/>
              <a:gd name="connsiteX1" fmla="*/ 486409 w 736854"/>
              <a:gd name="connsiteY1" fmla="*/ 143129 h 495554"/>
              <a:gd name="connsiteX2" fmla="*/ 461009 w 736854"/>
              <a:gd name="connsiteY2" fmla="*/ 24638 h 495554"/>
              <a:gd name="connsiteX3" fmla="*/ 748664 w 736854"/>
              <a:gd name="connsiteY3" fmla="*/ 210947 h 495554"/>
              <a:gd name="connsiteX4" fmla="*/ 562355 w 736854"/>
              <a:gd name="connsiteY4" fmla="*/ 498602 h 495554"/>
              <a:gd name="connsiteX5" fmla="*/ 537082 w 736854"/>
              <a:gd name="connsiteY5" fmla="*/ 380111 h 495554"/>
              <a:gd name="connsiteX6" fmla="*/ 64642 w 736854"/>
              <a:gd name="connsiteY6" fmla="*/ 481076 h 495554"/>
              <a:gd name="connsiteX7" fmla="*/ 13842 w 736854"/>
              <a:gd name="connsiteY7" fmla="*/ 244221 h 495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6854" h="495554">
                <a:moveTo>
                  <a:pt x="13842" y="244221"/>
                </a:moveTo>
                <a:lnTo>
                  <a:pt x="486409" y="143129"/>
                </a:lnTo>
                <a:lnTo>
                  <a:pt x="461009" y="24638"/>
                </a:lnTo>
                <a:lnTo>
                  <a:pt x="748664" y="210947"/>
                </a:lnTo>
                <a:lnTo>
                  <a:pt x="562355" y="498602"/>
                </a:lnTo>
                <a:lnTo>
                  <a:pt x="537082" y="380111"/>
                </a:lnTo>
                <a:lnTo>
                  <a:pt x="64642" y="481076"/>
                </a:lnTo>
                <a:lnTo>
                  <a:pt x="13842" y="244221"/>
                </a:lnTo>
                <a:close/>
              </a:path>
            </a:pathLst>
          </a:custGeom>
          <a:solidFill>
            <a:srgbClr val="000000">
              <a:alpha val="0"/>
            </a:srgbClr>
          </a:solidFill>
          <a:ln w="25400">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149" name="Freeform 149"/>
          <p:cNvSpPr/>
          <p:nvPr/>
        </p:nvSpPr>
        <p:spPr>
          <a:xfrm>
            <a:off x="4864046" y="2944476"/>
            <a:ext cx="977954" cy="599606"/>
          </a:xfrm>
          <a:custGeom>
            <a:avLst/>
            <a:gdLst>
              <a:gd name="connsiteX0" fmla="*/ 118490 w 787654"/>
              <a:gd name="connsiteY0" fmla="*/ 16383 h 571754"/>
              <a:gd name="connsiteX1" fmla="*/ 621029 w 787654"/>
              <a:gd name="connsiteY1" fmla="*/ 248158 h 571754"/>
              <a:gd name="connsiteX2" fmla="*/ 671829 w 787654"/>
              <a:gd name="connsiteY2" fmla="*/ 138176 h 571754"/>
              <a:gd name="connsiteX3" fmla="*/ 790320 w 787654"/>
              <a:gd name="connsiteY3" fmla="*/ 459613 h 571754"/>
              <a:gd name="connsiteX4" fmla="*/ 468757 w 787654"/>
              <a:gd name="connsiteY4" fmla="*/ 578231 h 571754"/>
              <a:gd name="connsiteX5" fmla="*/ 519557 w 787654"/>
              <a:gd name="connsiteY5" fmla="*/ 468249 h 571754"/>
              <a:gd name="connsiteX6" fmla="*/ 17017 w 787654"/>
              <a:gd name="connsiteY6" fmla="*/ 236474 h 571754"/>
              <a:gd name="connsiteX7" fmla="*/ 118490 w 787654"/>
              <a:gd name="connsiteY7" fmla="*/ 16383 h 571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7654" h="571754">
                <a:moveTo>
                  <a:pt x="118490" y="16383"/>
                </a:moveTo>
                <a:lnTo>
                  <a:pt x="621029" y="248158"/>
                </a:lnTo>
                <a:lnTo>
                  <a:pt x="671829" y="138176"/>
                </a:lnTo>
                <a:lnTo>
                  <a:pt x="790320" y="459613"/>
                </a:lnTo>
                <a:lnTo>
                  <a:pt x="468757" y="578231"/>
                </a:lnTo>
                <a:lnTo>
                  <a:pt x="519557" y="468249"/>
                </a:lnTo>
                <a:lnTo>
                  <a:pt x="17017" y="236474"/>
                </a:lnTo>
                <a:lnTo>
                  <a:pt x="118490" y="16383"/>
                </a:lnTo>
                <a:close/>
              </a:path>
            </a:pathLst>
          </a:custGeom>
          <a:solidFill>
            <a:srgbClr val="000000">
              <a:alpha val="0"/>
            </a:srgbClr>
          </a:solidFill>
          <a:ln w="25400">
            <a:solidFill>
              <a:srgbClr val="275C86">
                <a:alpha val="100000"/>
              </a:srgb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0" name="TextBox 150"/>
          <p:cNvSpPr txBox="1"/>
          <p:nvPr/>
        </p:nvSpPr>
        <p:spPr>
          <a:xfrm>
            <a:off x="8923908" y="92076"/>
            <a:ext cx="218505" cy="198120"/>
          </a:xfrm>
          <a:prstGeom prst="rect">
            <a:avLst/>
          </a:prstGeom>
          <a:noFill/>
        </p:spPr>
        <p:txBody>
          <a:bodyPr wrap="square" lIns="0" tIns="0" rIns="0" bIns="0" rtlCol="0">
            <a:spAutoFit/>
          </a:bodyPr>
          <a:lstStyle/>
          <a:p>
            <a:pPr marL="0">
              <a:lnSpc>
                <a:spcPct val="100000"/>
              </a:lnSpc>
            </a:pPr>
            <a:r>
              <a:rPr lang="en-US" altLang="zh-CN" sz="1300" spc="-15" dirty="0">
                <a:solidFill>
                  <a:srgbClr val="49B4D8"/>
                </a:solidFill>
                <a:latin typeface="Arial"/>
                <a:ea typeface="Arial"/>
              </a:rPr>
              <a:t>9</a:t>
            </a:r>
          </a:p>
        </p:txBody>
      </p:sp>
      <p:sp>
        <p:nvSpPr>
          <p:cNvPr id="151" name="TextBox 151"/>
          <p:cNvSpPr txBox="1"/>
          <p:nvPr/>
        </p:nvSpPr>
        <p:spPr>
          <a:xfrm>
            <a:off x="1004036" y="569838"/>
            <a:ext cx="5958739" cy="553998"/>
          </a:xfrm>
          <a:prstGeom prst="rect">
            <a:avLst/>
          </a:prstGeom>
          <a:noFill/>
        </p:spPr>
        <p:txBody>
          <a:bodyPr wrap="square" lIns="0" tIns="0" rIns="0" bIns="0" rtlCol="0">
            <a:spAutoFit/>
          </a:bodyPr>
          <a:lstStyle/>
          <a:p>
            <a:pPr algn="ctr"/>
            <a:r>
              <a:rPr lang="zh-TW" altLang="en-US" sz="3600" b="1" spc="-10" dirty="0">
                <a:solidFill>
                  <a:srgbClr val="D9A500"/>
                </a:solidFill>
                <a:latin typeface="王漢宗顏楷體繁" panose="02000500000000000000" pitchFamily="2" charset="-120"/>
                <a:ea typeface="王漢宗顏楷體繁" panose="02000500000000000000" pitchFamily="2" charset="-120"/>
              </a:rPr>
              <a:t>員工職場霸凌申訴程序</a:t>
            </a:r>
            <a:endParaRPr lang="zh-CN" altLang="en-US" sz="3600" b="1" spc="-10" dirty="0">
              <a:solidFill>
                <a:srgbClr val="D9A500"/>
              </a:solidFill>
              <a:latin typeface="王漢宗顏楷體繁" panose="02000500000000000000" pitchFamily="2" charset="-120"/>
              <a:ea typeface="王漢宗顏楷體繁" panose="02000500000000000000" pitchFamily="2" charset="-120"/>
            </a:endParaRPr>
          </a:p>
        </p:txBody>
      </p:sp>
      <p:sp>
        <p:nvSpPr>
          <p:cNvPr id="152" name="TextBox 152"/>
          <p:cNvSpPr txBox="1"/>
          <p:nvPr/>
        </p:nvSpPr>
        <p:spPr>
          <a:xfrm>
            <a:off x="6664156" y="1490473"/>
            <a:ext cx="1641330" cy="492443"/>
          </a:xfrm>
          <a:prstGeom prst="rect">
            <a:avLst/>
          </a:prstGeom>
          <a:noFill/>
        </p:spPr>
        <p:txBody>
          <a:bodyPr wrap="square" lIns="0" tIns="0" rIns="0" bIns="0" rtlCol="0">
            <a:spAutoFit/>
          </a:bodyPr>
          <a:lstStyle/>
          <a:p>
            <a:pPr marL="0">
              <a:lnSpc>
                <a:spcPct val="100000"/>
              </a:lnSpc>
            </a:pPr>
            <a:r>
              <a:rPr lang="zh-CN" altLang="en-US" sz="1600" b="1" spc="-10" dirty="0">
                <a:latin typeface="PMingLiU"/>
                <a:ea typeface="PMingLiU"/>
              </a:rPr>
              <a:t>向霸凌者</a:t>
            </a:r>
            <a:r>
              <a:rPr lang="zh-CN" altLang="en-US" sz="1600" b="1" dirty="0">
                <a:latin typeface="PMingLiU"/>
                <a:ea typeface="PMingLiU"/>
              </a:rPr>
              <a:t>所屬機關</a:t>
            </a:r>
          </a:p>
          <a:p>
            <a:pPr marL="0" indent="611123">
              <a:lnSpc>
                <a:spcPct val="100000"/>
              </a:lnSpc>
            </a:pPr>
            <a:r>
              <a:rPr lang="zh-CN" altLang="en-US" sz="1600" b="1" spc="-10" dirty="0">
                <a:latin typeface="PMingLiU"/>
                <a:ea typeface="PMingLiU"/>
              </a:rPr>
              <a:t>提出</a:t>
            </a:r>
          </a:p>
        </p:txBody>
      </p:sp>
      <p:sp>
        <p:nvSpPr>
          <p:cNvPr id="153" name="TextBox 153"/>
          <p:cNvSpPr txBox="1"/>
          <p:nvPr/>
        </p:nvSpPr>
        <p:spPr>
          <a:xfrm>
            <a:off x="529962" y="2492514"/>
            <a:ext cx="878185" cy="492443"/>
          </a:xfrm>
          <a:prstGeom prst="rect">
            <a:avLst/>
          </a:prstGeom>
          <a:noFill/>
        </p:spPr>
        <p:txBody>
          <a:bodyPr wrap="square" lIns="0" tIns="0" rIns="0" bIns="0" rtlCol="0">
            <a:spAutoFit/>
          </a:bodyPr>
          <a:lstStyle/>
          <a:p>
            <a:pPr marL="0">
              <a:lnSpc>
                <a:spcPct val="100000"/>
              </a:lnSpc>
            </a:pPr>
            <a:r>
              <a:rPr lang="zh-CN" altLang="en-US" sz="1600" b="1" spc="-10" dirty="0">
                <a:latin typeface="PMingLiU"/>
                <a:ea typeface="PMingLiU"/>
              </a:rPr>
              <a:t>職場</a:t>
            </a:r>
            <a:r>
              <a:rPr lang="zh-CN" altLang="en-US" sz="1600" b="1" dirty="0">
                <a:latin typeface="PMingLiU"/>
                <a:ea typeface="PMingLiU"/>
              </a:rPr>
              <a:t>霸凌</a:t>
            </a:r>
          </a:p>
          <a:p>
            <a:pPr marL="0" indent="204216">
              <a:lnSpc>
                <a:spcPct val="100000"/>
              </a:lnSpc>
            </a:pPr>
            <a:r>
              <a:rPr lang="zh-CN" altLang="en-US" sz="1600" b="1" spc="-10" dirty="0">
                <a:latin typeface="PMingLiU"/>
                <a:ea typeface="PMingLiU"/>
              </a:rPr>
              <a:t>申訴</a:t>
            </a:r>
          </a:p>
        </p:txBody>
      </p:sp>
      <p:sp>
        <p:nvSpPr>
          <p:cNvPr id="154" name="TextBox 154"/>
          <p:cNvSpPr txBox="1"/>
          <p:nvPr/>
        </p:nvSpPr>
        <p:spPr>
          <a:xfrm>
            <a:off x="2901950" y="2250815"/>
            <a:ext cx="1503988" cy="740597"/>
          </a:xfrm>
          <a:prstGeom prst="rect">
            <a:avLst/>
          </a:prstGeom>
          <a:noFill/>
        </p:spPr>
        <p:txBody>
          <a:bodyPr wrap="square" lIns="0" tIns="0" rIns="0" bIns="0" rtlCol="0">
            <a:spAutoFit/>
          </a:bodyPr>
          <a:lstStyle/>
          <a:p>
            <a:pPr marL="0">
              <a:lnSpc>
                <a:spcPct val="100000"/>
              </a:lnSpc>
            </a:pPr>
            <a:r>
              <a:rPr lang="zh-CN" altLang="en-US" sz="1600" b="1" spc="-10" dirty="0">
                <a:latin typeface="PMingLiU"/>
                <a:ea typeface="PMingLiU"/>
              </a:rPr>
              <a:t>提</a:t>
            </a:r>
            <a:r>
              <a:rPr lang="zh-CN" altLang="en-US" sz="1600" b="1" spc="-5" dirty="0">
                <a:latin typeface="PMingLiU"/>
                <a:ea typeface="PMingLiU"/>
              </a:rPr>
              <a:t>出書面或言詞</a:t>
            </a:r>
          </a:p>
          <a:p>
            <a:pPr marL="0" indent="65532">
              <a:lnSpc>
                <a:spcPct val="100000"/>
              </a:lnSpc>
            </a:pPr>
            <a:r>
              <a:rPr lang="zh-CN" altLang="en-US" sz="1600" b="1" dirty="0">
                <a:latin typeface="PMingLiU"/>
                <a:ea typeface="PMingLiU"/>
              </a:rPr>
              <a:t>申訴</a:t>
            </a:r>
            <a:r>
              <a:rPr lang="en-US" altLang="zh-CN" sz="1600" b="1" spc="-5" dirty="0">
                <a:latin typeface="Arial"/>
                <a:ea typeface="王漢宗顏楷體繁" panose="02000500000000000000"/>
              </a:rPr>
              <a:t>(</a:t>
            </a:r>
            <a:r>
              <a:rPr lang="zh-CN" altLang="en-US" sz="1600" b="1" spc="-5" dirty="0">
                <a:latin typeface="PMingLiU"/>
                <a:ea typeface="PMingLiU"/>
              </a:rPr>
              <a:t>應具</a:t>
            </a:r>
            <a:r>
              <a:rPr lang="zh-CN" altLang="en-US" sz="1600" b="1" dirty="0">
                <a:latin typeface="PMingLiU"/>
                <a:ea typeface="PMingLiU"/>
              </a:rPr>
              <a:t>真實</a:t>
            </a:r>
          </a:p>
          <a:p>
            <a:pPr marL="0">
              <a:lnSpc>
                <a:spcPct val="100000"/>
              </a:lnSpc>
            </a:pPr>
            <a:r>
              <a:rPr lang="zh-CN" altLang="en-US" sz="1600" b="1" spc="-5" dirty="0">
                <a:latin typeface="PMingLiU"/>
                <a:ea typeface="PMingLiU"/>
              </a:rPr>
              <a:t>姓名及具體事實</a:t>
            </a:r>
            <a:r>
              <a:rPr lang="en-US" altLang="zh-CN" sz="1600" b="1" spc="-15" dirty="0">
                <a:latin typeface="Arial"/>
                <a:ea typeface="王漢宗顏楷體繁" panose="02000500000000000000"/>
              </a:rPr>
              <a:t>)</a:t>
            </a:r>
          </a:p>
        </p:txBody>
      </p:sp>
      <p:sp>
        <p:nvSpPr>
          <p:cNvPr id="155" name="TextBox 155"/>
          <p:cNvSpPr txBox="1"/>
          <p:nvPr/>
        </p:nvSpPr>
        <p:spPr>
          <a:xfrm>
            <a:off x="6601332" y="3060811"/>
            <a:ext cx="2104816" cy="492443"/>
          </a:xfrm>
          <a:prstGeom prst="rect">
            <a:avLst/>
          </a:prstGeom>
          <a:noFill/>
        </p:spPr>
        <p:txBody>
          <a:bodyPr wrap="square" lIns="0" tIns="0" rIns="0" bIns="0" rtlCol="0">
            <a:spAutoFit/>
          </a:bodyPr>
          <a:lstStyle/>
          <a:p>
            <a:pPr marL="0">
              <a:lnSpc>
                <a:spcPct val="100000"/>
              </a:lnSpc>
            </a:pPr>
            <a:r>
              <a:rPr lang="zh-CN" altLang="en-US" sz="1600" b="1" spc="-10" dirty="0">
                <a:latin typeface="PMingLiU"/>
                <a:ea typeface="PMingLiU"/>
              </a:rPr>
              <a:t>涉及者為各機關</a:t>
            </a:r>
            <a:r>
              <a:rPr lang="zh-CN" altLang="en-US" sz="1600" b="1" spc="-5" dirty="0">
                <a:latin typeface="PMingLiU"/>
                <a:ea typeface="PMingLiU"/>
              </a:rPr>
              <a:t>首長，</a:t>
            </a:r>
          </a:p>
          <a:p>
            <a:pPr marL="0">
              <a:lnSpc>
                <a:spcPct val="100000"/>
              </a:lnSpc>
            </a:pPr>
            <a:r>
              <a:rPr lang="zh-TW" altLang="en-US" sz="1600" b="1" dirty="0">
                <a:latin typeface="PMingLiU"/>
                <a:ea typeface="PMingLiU"/>
              </a:rPr>
              <a:t>向上級機關提出</a:t>
            </a:r>
            <a:endParaRPr lang="zh-CN" altLang="en-US" sz="1600" b="1" dirty="0">
              <a:latin typeface="PMingLiU"/>
              <a:ea typeface="PMingLiU"/>
            </a:endParaRPr>
          </a:p>
        </p:txBody>
      </p:sp>
      <p:sp>
        <p:nvSpPr>
          <p:cNvPr id="156" name="TextBox 156"/>
          <p:cNvSpPr txBox="1"/>
          <p:nvPr/>
        </p:nvSpPr>
        <p:spPr>
          <a:xfrm>
            <a:off x="5578728" y="3544082"/>
            <a:ext cx="305612" cy="237363"/>
          </a:xfrm>
          <a:prstGeom prst="rect">
            <a:avLst/>
          </a:prstGeom>
          <a:noFill/>
        </p:spPr>
        <p:txBody>
          <a:bodyPr wrap="square" lIns="0" tIns="0" rIns="0" bIns="0" rtlCol="0">
            <a:spAutoFit/>
          </a:bodyPr>
          <a:lstStyle/>
          <a:p>
            <a:pPr marL="0">
              <a:lnSpc>
                <a:spcPct val="111249"/>
              </a:lnSpc>
            </a:pPr>
            <a:r>
              <a:rPr lang="en-US" altLang="zh-CN" sz="1400" spc="-5" dirty="0">
                <a:solidFill>
                  <a:srgbClr val="FEFEFE"/>
                </a:solidFill>
                <a:latin typeface="Microsoft JhengHei"/>
                <a:ea typeface="Microsoft JhengHei"/>
              </a:rPr>
              <a:t>是</a:t>
            </a:r>
          </a:p>
        </p:txBody>
      </p:sp>
      <p:sp>
        <p:nvSpPr>
          <p:cNvPr id="3" name="投影片編號版面配置區 2"/>
          <p:cNvSpPr>
            <a:spLocks noGrp="1"/>
          </p:cNvSpPr>
          <p:nvPr>
            <p:ph type="sldNum" sz="quarter" idx="12"/>
          </p:nvPr>
        </p:nvSpPr>
        <p:spPr/>
        <p:txBody>
          <a:bodyPr/>
          <a:lstStyle/>
          <a:p>
            <a:fld id="{186AF604-6CBA-6F4A-A6F6-26E48A4D0EE4}"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78663DCF-8553-41D5-A758-42C6ECDA5349}"/>
              </a:ext>
            </a:extLst>
          </p:cNvPr>
          <p:cNvSpPr txBox="1"/>
          <p:nvPr/>
        </p:nvSpPr>
        <p:spPr>
          <a:xfrm>
            <a:off x="741600" y="2342733"/>
            <a:ext cx="7192800" cy="1938992"/>
          </a:xfrm>
          <a:prstGeom prst="rect">
            <a:avLst/>
          </a:prstGeom>
          <a:noFill/>
          <a:ln>
            <a:solidFill>
              <a:schemeClr val="accent2"/>
            </a:solidFill>
          </a:ln>
        </p:spPr>
        <p:txBody>
          <a:bodyPr wrap="square" rtlCol="0">
            <a:spAutoFit/>
          </a:bodyPr>
          <a:lstStyle/>
          <a:p>
            <a:r>
              <a:rPr lang="zh-TW" altLang="en-US" sz="3600" b="1" spc="-10" dirty="0">
                <a:solidFill>
                  <a:srgbClr val="D9A500"/>
                </a:solidFill>
                <a:latin typeface="王漢宗顏楷體繁" panose="02000500000000000000" pitchFamily="2" charset="-120"/>
                <a:ea typeface="王漢宗顏楷體繁" panose="02000500000000000000" pitchFamily="2" charset="-120"/>
              </a:rPr>
              <a:t>職場霸凌申訴處理專案小組</a:t>
            </a:r>
            <a:endParaRPr lang="en-US" altLang="zh-TW" sz="3600" b="1" spc="-10" dirty="0">
              <a:solidFill>
                <a:srgbClr val="D9A500"/>
              </a:solidFill>
              <a:latin typeface="王漢宗顏楷體繁" panose="02000500000000000000" pitchFamily="2" charset="-120"/>
              <a:ea typeface="王漢宗顏楷體繁" panose="02000500000000000000" pitchFamily="2" charset="-120"/>
            </a:endParaRPr>
          </a:p>
          <a:p>
            <a:r>
              <a:rPr lang="zh-TW" altLang="en-US" sz="2800" dirty="0">
                <a:latin typeface="新細明體" panose="02020500000000000000" pitchFamily="18" charset="-120"/>
                <a:ea typeface="新細明體" panose="02020500000000000000" pitchFamily="18" charset="-120"/>
              </a:rPr>
              <a:t>置委員五人至九人，其中一人為召集人。外聘專家學者比例不得少於二分之一。專案小組委員任一性別比例不得低於三分之一。</a:t>
            </a:r>
          </a:p>
        </p:txBody>
      </p:sp>
      <p:sp>
        <p:nvSpPr>
          <p:cNvPr id="5" name="圖說文字: 折線 4">
            <a:extLst>
              <a:ext uri="{FF2B5EF4-FFF2-40B4-BE49-F238E27FC236}">
                <a16:creationId xmlns:a16="http://schemas.microsoft.com/office/drawing/2014/main" id="{1D28A7AD-91F9-402A-B4DC-70D495050666}"/>
              </a:ext>
            </a:extLst>
          </p:cNvPr>
          <p:cNvSpPr/>
          <p:nvPr/>
        </p:nvSpPr>
        <p:spPr>
          <a:xfrm>
            <a:off x="3304800" y="223200"/>
            <a:ext cx="4370400" cy="1684800"/>
          </a:xfrm>
          <a:prstGeom prst="borderCallout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600" b="1" spc="-10" dirty="0">
                <a:solidFill>
                  <a:srgbClr val="D9A500"/>
                </a:solidFill>
                <a:latin typeface="王漢宗顏楷體繁" panose="02000500000000000000" pitchFamily="2" charset="-120"/>
                <a:ea typeface="王漢宗顏楷體繁" panose="02000500000000000000" pitchFamily="2" charset="-120"/>
              </a:rPr>
              <a:t>提出申訴方式</a:t>
            </a:r>
            <a:br>
              <a:rPr lang="en-US" altLang="zh-TW" sz="1800" dirty="0">
                <a:solidFill>
                  <a:srgbClr val="212529"/>
                </a:solidFill>
                <a:latin typeface="細明體" panose="02020509000000000000" pitchFamily="49" charset="-120"/>
                <a:ea typeface="細明體" panose="02020509000000000000" pitchFamily="49" charset="-120"/>
                <a:cs typeface="+mn-cs"/>
              </a:rPr>
            </a:br>
            <a:br>
              <a:rPr lang="en-US" altLang="zh-TW" sz="1800" dirty="0">
                <a:solidFill>
                  <a:srgbClr val="212529"/>
                </a:solidFill>
                <a:latin typeface="細明體" panose="02020509000000000000" pitchFamily="49" charset="-120"/>
                <a:ea typeface="細明體" panose="02020509000000000000" pitchFamily="49" charset="-120"/>
                <a:cs typeface="+mn-cs"/>
              </a:rPr>
            </a:br>
            <a:r>
              <a:rPr lang="zh-TW" altLang="en-US" sz="3200" dirty="0">
                <a:solidFill>
                  <a:srgbClr val="212529"/>
                </a:solidFill>
                <a:latin typeface="細明體" panose="02020509000000000000" pitchFamily="49" charset="-120"/>
                <a:ea typeface="細明體" panose="02020509000000000000" pitchFamily="49" charset="-120"/>
              </a:rPr>
              <a:t>得以言詞或書面提出</a:t>
            </a:r>
            <a:endParaRPr lang="zh-TW" altLang="en-US" sz="3200" dirty="0"/>
          </a:p>
        </p:txBody>
      </p:sp>
      <p:sp>
        <p:nvSpPr>
          <p:cNvPr id="6" name="TextBox 150"/>
          <p:cNvSpPr txBox="1"/>
          <p:nvPr/>
        </p:nvSpPr>
        <p:spPr>
          <a:xfrm>
            <a:off x="8814655" y="92076"/>
            <a:ext cx="218505" cy="200055"/>
          </a:xfrm>
          <a:prstGeom prst="rect">
            <a:avLst/>
          </a:prstGeom>
          <a:noFill/>
        </p:spPr>
        <p:txBody>
          <a:bodyPr wrap="square" lIns="0" tIns="0" rIns="0" bIns="0" rtlCol="0">
            <a:spAutoFit/>
          </a:bodyPr>
          <a:lstStyle/>
          <a:p>
            <a:pPr marL="0">
              <a:lnSpc>
                <a:spcPct val="100000"/>
              </a:lnSpc>
            </a:pPr>
            <a:r>
              <a:rPr lang="en-US" altLang="zh-TW" sz="1300" spc="-15" dirty="0">
                <a:solidFill>
                  <a:srgbClr val="49B4D8"/>
                </a:solidFill>
                <a:latin typeface="Arial"/>
                <a:ea typeface="Arial"/>
              </a:rPr>
              <a:t>10</a:t>
            </a:r>
            <a:endParaRPr lang="en-US" altLang="zh-CN" sz="1300" spc="-15" dirty="0">
              <a:solidFill>
                <a:srgbClr val="49B4D8"/>
              </a:solidFill>
              <a:latin typeface="Arial"/>
              <a:ea typeface="Arial"/>
            </a:endParaRPr>
          </a:p>
        </p:txBody>
      </p:sp>
      <p:sp>
        <p:nvSpPr>
          <p:cNvPr id="3" name="投影片編號版面配置區 2"/>
          <p:cNvSpPr>
            <a:spLocks noGrp="1"/>
          </p:cNvSpPr>
          <p:nvPr>
            <p:ph type="sldNum" sz="quarter" idx="12"/>
          </p:nvPr>
        </p:nvSpPr>
        <p:spPr/>
        <p:txBody>
          <a:bodyPr/>
          <a:lstStyle/>
          <a:p>
            <a:fld id="{186AF604-6CBA-6F4A-A6F6-26E48A4D0EE4}" type="slidenum">
              <a:rPr lang="en-US" smtClean="0"/>
              <a:t>8</a:t>
            </a:fld>
            <a:endParaRPr lang="en-US"/>
          </a:p>
        </p:txBody>
      </p:sp>
    </p:spTree>
    <p:extLst>
      <p:ext uri="{BB962C8B-B14F-4D97-AF65-F5344CB8AC3E}">
        <p14:creationId xmlns:p14="http://schemas.microsoft.com/office/powerpoint/2010/main" val="3819518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A351F0BD-0E37-440D-8B7C-82BB9083B86D}"/>
              </a:ext>
            </a:extLst>
          </p:cNvPr>
          <p:cNvSpPr>
            <a:spLocks noGrp="1"/>
          </p:cNvSpPr>
          <p:nvPr>
            <p:ph idx="1"/>
          </p:nvPr>
        </p:nvSpPr>
        <p:spPr>
          <a:xfrm>
            <a:off x="1033601" y="1166842"/>
            <a:ext cx="6447501" cy="2620358"/>
          </a:xfrm>
        </p:spPr>
        <p:txBody>
          <a:bodyPr>
            <a:noAutofit/>
          </a:bodyPr>
          <a:lstStyle/>
          <a:p>
            <a:pPr marL="0" indent="0">
              <a:buNone/>
            </a:pPr>
            <a:r>
              <a:rPr lang="zh-TW" altLang="en-US" sz="3200" dirty="0">
                <a:latin typeface="王漢宗顏楷體繁" panose="02000500000000000000" pitchFamily="2" charset="-120"/>
                <a:ea typeface="王漢宗顏楷體繁" panose="02000500000000000000" pitchFamily="2" charset="-120"/>
              </a:rPr>
              <a:t>各機關學校得視當事人需要，透過本府員工協助方案或本府教育局教師諮商輔導支持服務等機制，協助轉介相關專業機構，且持續關懷當事人後續情形。</a:t>
            </a:r>
          </a:p>
        </p:txBody>
      </p:sp>
      <p:sp>
        <p:nvSpPr>
          <p:cNvPr id="4" name="投影片編號版面配置區 3"/>
          <p:cNvSpPr>
            <a:spLocks noGrp="1"/>
          </p:cNvSpPr>
          <p:nvPr>
            <p:ph type="sldNum" sz="quarter" idx="12"/>
          </p:nvPr>
        </p:nvSpPr>
        <p:spPr/>
        <p:txBody>
          <a:bodyPr/>
          <a:lstStyle/>
          <a:p>
            <a:fld id="{186AF604-6CBA-6F4A-A6F6-26E48A4D0EE4}" type="slidenum">
              <a:rPr lang="en-US" smtClean="0"/>
              <a:t>9</a:t>
            </a:fld>
            <a:endParaRPr lang="en-US"/>
          </a:p>
        </p:txBody>
      </p:sp>
      <p:sp>
        <p:nvSpPr>
          <p:cNvPr id="5" name="TextBox 150"/>
          <p:cNvSpPr txBox="1"/>
          <p:nvPr/>
        </p:nvSpPr>
        <p:spPr>
          <a:xfrm>
            <a:off x="8814655" y="92076"/>
            <a:ext cx="218505" cy="200055"/>
          </a:xfrm>
          <a:prstGeom prst="rect">
            <a:avLst/>
          </a:prstGeom>
          <a:noFill/>
        </p:spPr>
        <p:txBody>
          <a:bodyPr wrap="square" lIns="0" tIns="0" rIns="0" bIns="0" rtlCol="0">
            <a:spAutoFit/>
          </a:bodyPr>
          <a:lstStyle/>
          <a:p>
            <a:pPr marL="0">
              <a:lnSpc>
                <a:spcPct val="100000"/>
              </a:lnSpc>
            </a:pPr>
            <a:r>
              <a:rPr lang="en-US" altLang="zh-TW" sz="1300" spc="-15" dirty="0">
                <a:solidFill>
                  <a:srgbClr val="49B4D8"/>
                </a:solidFill>
                <a:latin typeface="Arial"/>
                <a:ea typeface="Arial"/>
              </a:rPr>
              <a:t>11</a:t>
            </a:r>
            <a:endParaRPr lang="en-US" altLang="zh-CN" sz="1300" spc="-15" dirty="0">
              <a:solidFill>
                <a:srgbClr val="49B4D8"/>
              </a:solidFill>
              <a:latin typeface="Arial"/>
              <a:ea typeface="Arial"/>
            </a:endParaRPr>
          </a:p>
        </p:txBody>
      </p:sp>
    </p:spTree>
    <p:extLst>
      <p:ext uri="{BB962C8B-B14F-4D97-AF65-F5344CB8AC3E}">
        <p14:creationId xmlns:p14="http://schemas.microsoft.com/office/powerpoint/2010/main" val="1739593324"/>
      </p:ext>
    </p:extLst>
  </p:cSld>
  <p:clrMapOvr>
    <a:masterClrMapping/>
  </p:clrMapOvr>
</p:sld>
</file>

<file path=ppt/theme/theme1.xml><?xml version="1.0" encoding="utf-8"?>
<a:theme xmlns:a="http://schemas.openxmlformats.org/drawingml/2006/main" name="多面向">
  <a:themeElements>
    <a:clrScheme name="多面向">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多面向">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多面向">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159</TotalTime>
  <Words>694</Words>
  <Application>Microsoft Office PowerPoint</Application>
  <PresentationFormat>如螢幕大小 (16:9)</PresentationFormat>
  <Paragraphs>85</Paragraphs>
  <Slides>11</Slides>
  <Notes>0</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11</vt:i4>
      </vt:variant>
    </vt:vector>
  </HeadingPairs>
  <TitlesOfParts>
    <vt:vector size="21" baseType="lpstr">
      <vt:lpstr>王漢宗顏楷體繁</vt:lpstr>
      <vt:lpstr>細明體</vt:lpstr>
      <vt:lpstr>Microsoft JhengHei</vt:lpstr>
      <vt:lpstr>PMingLiU</vt:lpstr>
      <vt:lpstr>PMingLiU</vt:lpstr>
      <vt:lpstr>Arial</vt:lpstr>
      <vt:lpstr>Calibri</vt:lpstr>
      <vt:lpstr>Trebuchet MS</vt:lpstr>
      <vt:lpstr>Wingdings 3</vt:lpstr>
      <vt:lpstr>多面向</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桃園市政府員工協助方案諮詢管道1</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34</cp:revision>
  <dcterms:created xsi:type="dcterms:W3CDTF">2011-01-21T15:00:27Z</dcterms:created>
  <dcterms:modified xsi:type="dcterms:W3CDTF">2025-05-05T02:24:50Z</dcterms:modified>
</cp:coreProperties>
</file>